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29"/>
  </p:notesMasterIdLst>
  <p:sldIdLst>
    <p:sldId id="256" r:id="rId2"/>
    <p:sldId id="258" r:id="rId3"/>
    <p:sldId id="260" r:id="rId4"/>
    <p:sldId id="263" r:id="rId5"/>
    <p:sldId id="276" r:id="rId6"/>
    <p:sldId id="278" r:id="rId7"/>
    <p:sldId id="277" r:id="rId8"/>
    <p:sldId id="261" r:id="rId9"/>
    <p:sldId id="279" r:id="rId10"/>
    <p:sldId id="264" r:id="rId11"/>
    <p:sldId id="265" r:id="rId12"/>
    <p:sldId id="319" r:id="rId13"/>
    <p:sldId id="320" r:id="rId14"/>
    <p:sldId id="318" r:id="rId15"/>
    <p:sldId id="338" r:id="rId16"/>
    <p:sldId id="321" r:id="rId17"/>
    <p:sldId id="322" r:id="rId18"/>
    <p:sldId id="328" r:id="rId19"/>
    <p:sldId id="334" r:id="rId20"/>
    <p:sldId id="333" r:id="rId21"/>
    <p:sldId id="331" r:id="rId22"/>
    <p:sldId id="332" r:id="rId23"/>
    <p:sldId id="330" r:id="rId24"/>
    <p:sldId id="329" r:id="rId25"/>
    <p:sldId id="336" r:id="rId26"/>
    <p:sldId id="335" r:id="rId27"/>
    <p:sldId id="33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099FE-BD50-44B8-AFFD-73D435E1F60D}"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9654C-E0E0-4709-B41A-97D0A8A2CFA9}" type="slidenum">
              <a:rPr lang="en-US" smtClean="0"/>
              <a:t>‹#›</a:t>
            </a:fld>
            <a:endParaRPr lang="en-US"/>
          </a:p>
        </p:txBody>
      </p:sp>
    </p:spTree>
    <p:extLst>
      <p:ext uri="{BB962C8B-B14F-4D97-AF65-F5344CB8AC3E}">
        <p14:creationId xmlns:p14="http://schemas.microsoft.com/office/powerpoint/2010/main" val="2764465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B139-107E-409B-2ED4-D4A7DD4C59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1A52A-93FE-785E-2FA6-2FAEDC3507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9F14E7-9A9A-4F42-8931-10DE7C905D98}"/>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5" name="Footer Placeholder 4">
            <a:extLst>
              <a:ext uri="{FF2B5EF4-FFF2-40B4-BE49-F238E27FC236}">
                <a16:creationId xmlns:a16="http://schemas.microsoft.com/office/drawing/2014/main" id="{E52CFF7A-F30C-A6D9-3895-30612B80F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F90A2-3B62-6325-470A-B9B73EA9304E}"/>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82648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A469-1C75-CF6A-53BC-9C9D35B5BC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B319B9-1033-848C-A76C-699B343BE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6D228-3DFD-30BA-5759-323799AC0E3D}"/>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5" name="Footer Placeholder 4">
            <a:extLst>
              <a:ext uri="{FF2B5EF4-FFF2-40B4-BE49-F238E27FC236}">
                <a16:creationId xmlns:a16="http://schemas.microsoft.com/office/drawing/2014/main" id="{4814A193-9DC3-8403-8915-1ECB15D9D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38746-1675-A898-C3BA-D00B1691190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95544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40EC28-665D-BA5B-52B4-18F905411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362566-2EDA-004B-AFC3-81E755CED4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57600-E167-4DD2-97FF-B5DE6FCBED18}"/>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5" name="Footer Placeholder 4">
            <a:extLst>
              <a:ext uri="{FF2B5EF4-FFF2-40B4-BE49-F238E27FC236}">
                <a16:creationId xmlns:a16="http://schemas.microsoft.com/office/drawing/2014/main" id="{56D83542-C3EB-2B0B-1AF7-5119932DC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93BAB-A4B8-CE77-B6D9-573117916E1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5081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69DA-E42A-FE27-AA41-731BF2052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59706-A550-C6E9-2720-CCB282CEC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620CA7-9C9A-0577-4CCD-3B87820F6DD3}"/>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5" name="Footer Placeholder 4">
            <a:extLst>
              <a:ext uri="{FF2B5EF4-FFF2-40B4-BE49-F238E27FC236}">
                <a16:creationId xmlns:a16="http://schemas.microsoft.com/office/drawing/2014/main" id="{37F4383E-53DD-9D18-FC66-F2C5FF94A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E639E-9C8E-E271-40E4-1C19C8C0C84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8258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27F23-6EBB-5E3A-30D0-D948972C01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FA5F3C-F325-379C-B4CA-0108AA6C9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DA449-FEEC-643B-9141-070D4A94D592}"/>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5" name="Footer Placeholder 4">
            <a:extLst>
              <a:ext uri="{FF2B5EF4-FFF2-40B4-BE49-F238E27FC236}">
                <a16:creationId xmlns:a16="http://schemas.microsoft.com/office/drawing/2014/main" id="{113BE56D-096C-E0A5-180D-02A6773F3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F5F4F-7E6C-8842-D7E6-3F331FDBEAC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04291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DB9F-C686-3FDA-8C23-FE9672E97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6D82F-B545-0F57-871B-B0D3E0AE4A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FC397-DA15-A6B6-C3B1-040DAD2EB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234DF6-DAD6-0A6C-C15A-E2CE1F6AB0CD}"/>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6" name="Footer Placeholder 5">
            <a:extLst>
              <a:ext uri="{FF2B5EF4-FFF2-40B4-BE49-F238E27FC236}">
                <a16:creationId xmlns:a16="http://schemas.microsoft.com/office/drawing/2014/main" id="{0362694A-D2A5-D287-CFF3-E6CFA0070D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75350-79E3-62A1-BA99-47777829C6B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82732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5BEB-3BB7-9510-AC43-7603A6E62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FBA45-26C3-EFE3-C70B-12B9C735A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CCCDA-CF94-D76F-FE8D-315A5E9BBC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65874-5205-B359-3B7A-BA141F61D9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91210-59C7-9C12-7645-7567F15635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C59402-73BF-384F-8C22-742ABA88B584}"/>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8" name="Footer Placeholder 7">
            <a:extLst>
              <a:ext uri="{FF2B5EF4-FFF2-40B4-BE49-F238E27FC236}">
                <a16:creationId xmlns:a16="http://schemas.microsoft.com/office/drawing/2014/main" id="{7C1C473C-376E-933E-4CDD-63D0596BA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69F79-D83E-A230-AC6B-14EA1EDF58E1}"/>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49795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A40C-46FF-F138-A81F-6594AEDFA9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3D89BE-0076-61C4-2228-F37D0B5A1B15}"/>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4" name="Footer Placeholder 3">
            <a:extLst>
              <a:ext uri="{FF2B5EF4-FFF2-40B4-BE49-F238E27FC236}">
                <a16:creationId xmlns:a16="http://schemas.microsoft.com/office/drawing/2014/main" id="{27878F3C-E92F-F7FD-7457-84D9EC10D7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7360B0-9F7A-3F31-5FD8-5227DC5BEA0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8033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47AD4A-540A-390C-B2A0-10FF2477F552}"/>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3" name="Footer Placeholder 2">
            <a:extLst>
              <a:ext uri="{FF2B5EF4-FFF2-40B4-BE49-F238E27FC236}">
                <a16:creationId xmlns:a16="http://schemas.microsoft.com/office/drawing/2014/main" id="{D1138C24-6E50-16FE-9199-C0884CCC86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0242A5-58B1-2A09-BAF7-831A0ED91300}"/>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8003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3468-0DFC-1009-E8E1-9C49B5D50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6CBE10-5665-6F86-E6B6-A73F1C0EF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528356-C29C-6313-AF1D-ADB1E5A82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CB27-29DF-BD60-24EE-3BCF9D3319A3}"/>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6" name="Footer Placeholder 5">
            <a:extLst>
              <a:ext uri="{FF2B5EF4-FFF2-40B4-BE49-F238E27FC236}">
                <a16:creationId xmlns:a16="http://schemas.microsoft.com/office/drawing/2014/main" id="{BC6F8643-E1BC-6E17-B879-BC99195B74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9D382-5555-B048-A326-EA35597093B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4038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9A6B-2CF1-39AE-15A7-BA13C15B9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7C3373-1EC9-E4B7-6811-9F5358792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09B7A5-F627-82B4-6EB7-4EC6BAAD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2F0924-9A1B-ADC7-8C25-31EA87FC3148}"/>
              </a:ext>
            </a:extLst>
          </p:cNvPr>
          <p:cNvSpPr>
            <a:spLocks noGrp="1"/>
          </p:cNvSpPr>
          <p:nvPr>
            <p:ph type="dt" sz="half" idx="10"/>
          </p:nvPr>
        </p:nvSpPr>
        <p:spPr/>
        <p:txBody>
          <a:bodyPr/>
          <a:lstStyle/>
          <a:p>
            <a:fld id="{D208048B-57AF-4F53-BC84-8E0A1033FBEC}" type="datetimeFigureOut">
              <a:rPr lang="en-US" smtClean="0"/>
              <a:t>3/1/2024</a:t>
            </a:fld>
            <a:endParaRPr lang="en-US"/>
          </a:p>
        </p:txBody>
      </p:sp>
      <p:sp>
        <p:nvSpPr>
          <p:cNvPr id="6" name="Footer Placeholder 5">
            <a:extLst>
              <a:ext uri="{FF2B5EF4-FFF2-40B4-BE49-F238E27FC236}">
                <a16:creationId xmlns:a16="http://schemas.microsoft.com/office/drawing/2014/main" id="{17F42CC3-849C-1BB4-E9D5-7B8FB930D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189ED-E57A-B354-B83D-48ED9C9F09AE}"/>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8041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74364F-4A4B-7386-A435-22F321D8F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D483A6-1F3F-7B65-8E8D-2AB48AF22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C05A4-6C72-63AF-337A-BC58AB896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08048B-57AF-4F53-BC84-8E0A1033FBEC}" type="datetimeFigureOut">
              <a:rPr lang="en-US" smtClean="0"/>
              <a:pPr/>
              <a:t>3/1/2024</a:t>
            </a:fld>
            <a:endParaRPr lang="en-US" dirty="0"/>
          </a:p>
        </p:txBody>
      </p:sp>
      <p:sp>
        <p:nvSpPr>
          <p:cNvPr id="5" name="Footer Placeholder 4">
            <a:extLst>
              <a:ext uri="{FF2B5EF4-FFF2-40B4-BE49-F238E27FC236}">
                <a16:creationId xmlns:a16="http://schemas.microsoft.com/office/drawing/2014/main" id="{36588EB7-673A-EA28-C197-EC276A7899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12AE80-9F80-5AFE-CF88-CA7E60583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94749772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12841B8-39D1-60C9-71F3-BFD49476A622}"/>
              </a:ext>
            </a:extLst>
          </p:cNvPr>
          <p:cNvSpPr>
            <a:spLocks noGrp="1"/>
          </p:cNvSpPr>
          <p:nvPr>
            <p:ph type="ctrTitle"/>
          </p:nvPr>
        </p:nvSpPr>
        <p:spPr>
          <a:xfrm>
            <a:off x="874815" y="798703"/>
            <a:ext cx="5221185" cy="2557145"/>
          </a:xfrm>
        </p:spPr>
        <p:txBody>
          <a:bodyPr anchor="b">
            <a:normAutofit fontScale="90000"/>
          </a:bodyPr>
          <a:lstStyle/>
          <a:p>
            <a:r>
              <a:rPr lang="en-US" b="1" dirty="0">
                <a:latin typeface="Times New Roman" panose="02020603050405020304" pitchFamily="18" charset="0"/>
                <a:cs typeface="Times New Roman" panose="02020603050405020304" pitchFamily="18" charset="0"/>
              </a:rPr>
              <a:t>Computer Vision</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(CV)</a:t>
            </a:r>
          </a:p>
        </p:txBody>
      </p:sp>
      <p:sp>
        <p:nvSpPr>
          <p:cNvPr id="3" name="Subtitle 2">
            <a:extLst>
              <a:ext uri="{FF2B5EF4-FFF2-40B4-BE49-F238E27FC236}">
                <a16:creationId xmlns:a16="http://schemas.microsoft.com/office/drawing/2014/main" id="{72D633AC-863C-395F-7D50-076B7E4228AA}"/>
              </a:ext>
            </a:extLst>
          </p:cNvPr>
          <p:cNvSpPr>
            <a:spLocks noGrp="1"/>
          </p:cNvSpPr>
          <p:nvPr>
            <p:ph type="subTitle" idx="1"/>
          </p:nvPr>
        </p:nvSpPr>
        <p:spPr>
          <a:xfrm>
            <a:off x="870148" y="3962792"/>
            <a:ext cx="5221185" cy="2102108"/>
          </a:xfrm>
        </p:spPr>
        <p:txBody>
          <a:bodyPr anchor="t">
            <a:norm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Lab3</a:t>
            </a:r>
            <a:r>
              <a:rPr lang="en-US" dirty="0">
                <a:latin typeface="Times New Roman" panose="02020603050405020304" pitchFamily="18" charset="0"/>
                <a:cs typeface="Times New Roman" panose="02020603050405020304" pitchFamily="18" charset="0"/>
              </a:rPr>
              <a:t> </a:t>
            </a:r>
          </a:p>
          <a:p>
            <a:br>
              <a:rPr lang="en-US" sz="700"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Convolutional Neural Network</a:t>
            </a:r>
          </a:p>
          <a:p>
            <a:r>
              <a:rPr lang="en-US" b="1" dirty="0">
                <a:latin typeface="Times New Roman" panose="02020603050405020304" pitchFamily="18" charset="0"/>
                <a:cs typeface="Times New Roman" panose="02020603050405020304" pitchFamily="18" charset="0"/>
              </a:rPr>
              <a:t>(CNN)</a:t>
            </a:r>
          </a:p>
        </p:txBody>
      </p:sp>
      <p:sp>
        <p:nvSpPr>
          <p:cNvPr id="63" name="Freeform: Shape 62">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4098" name="Picture 2" descr="Visión - Iconos gratis de computadora">
            <a:extLst>
              <a:ext uri="{FF2B5EF4-FFF2-40B4-BE49-F238E27FC236}">
                <a16:creationId xmlns:a16="http://schemas.microsoft.com/office/drawing/2014/main" id="{49AA78AA-A709-087F-383E-59E9AA762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392" y="74764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51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9B254D-9E50-6EA9-7A7D-D1E731519710}"/>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51C3BAE-90DB-94ED-BA31-D7E5B9610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0BC1956-67C0-8C55-1566-453FE4DC4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6FAD9A49-944D-14C7-4112-FF338B2689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26EA83F-6A82-CF7F-8839-6DF0C0C1B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35A8DF5-3623-729C-3CE7-AF3DB7123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5F5743C-5968-D619-91C8-2349527E6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79F53C4-D9EA-84AF-FB7A-255AB64CB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D70CD9F7-6858-0868-4390-3CD08C3DA49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Flatten Layer</a:t>
            </a:r>
          </a:p>
        </p:txBody>
      </p:sp>
      <p:pic>
        <p:nvPicPr>
          <p:cNvPr id="2" name="Picture 1">
            <a:extLst>
              <a:ext uri="{FF2B5EF4-FFF2-40B4-BE49-F238E27FC236}">
                <a16:creationId xmlns:a16="http://schemas.microsoft.com/office/drawing/2014/main" id="{8F924567-9F60-95F4-5C59-64F4FE18EA1D}"/>
              </a:ext>
            </a:extLst>
          </p:cNvPr>
          <p:cNvPicPr>
            <a:picLocks noChangeAspect="1"/>
          </p:cNvPicPr>
          <p:nvPr/>
        </p:nvPicPr>
        <p:blipFill>
          <a:blip r:embed="rId2"/>
          <a:stretch>
            <a:fillRect/>
          </a:stretch>
        </p:blipFill>
        <p:spPr>
          <a:xfrm>
            <a:off x="2144776" y="2153353"/>
            <a:ext cx="7264400" cy="3365499"/>
          </a:xfrm>
          <a:prstGeom prst="rect">
            <a:avLst/>
          </a:prstGeom>
        </p:spPr>
      </p:pic>
    </p:spTree>
    <p:extLst>
      <p:ext uri="{BB962C8B-B14F-4D97-AF65-F5344CB8AC3E}">
        <p14:creationId xmlns:p14="http://schemas.microsoft.com/office/powerpoint/2010/main" val="247097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3865B1-B10D-7715-765C-9B68A0FFF9AC}"/>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6192FA6-0FB4-D0DC-0BE0-204C3CE4EA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BB54AF-A696-3290-3E07-DF21AA9BF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1BAC02D9-872B-04B2-62DC-45CB3D225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6AEA344C-3B36-7E99-12AD-6B3085123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2FFB490-927E-7154-885B-7E4A2A235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0E63087-07D8-5F8C-5E08-892F7FA3E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DED73EA-0F1C-5D8D-7E18-647C4D29B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D44A158-AF1E-D273-60E8-F8586D78AE9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Fully Connected (FC)</a:t>
            </a:r>
          </a:p>
        </p:txBody>
      </p:sp>
      <p:sp>
        <p:nvSpPr>
          <p:cNvPr id="3" name="TextBox 2">
            <a:extLst>
              <a:ext uri="{FF2B5EF4-FFF2-40B4-BE49-F238E27FC236}">
                <a16:creationId xmlns:a16="http://schemas.microsoft.com/office/drawing/2014/main" id="{9697E816-BC56-AC19-FDB7-998F575D0F69}"/>
              </a:ext>
            </a:extLst>
          </p:cNvPr>
          <p:cNvSpPr txBox="1"/>
          <p:nvPr/>
        </p:nvSpPr>
        <p:spPr>
          <a:xfrm>
            <a:off x="838200" y="1773258"/>
            <a:ext cx="10984992"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fully connected layer (FC) operates on a flattened input where each input is connected to all neurons. If present, FC layers are usually found towards the end of CNN architectures and can be used to optimize objectives such as class scores.</a:t>
            </a:r>
          </a:p>
        </p:txBody>
      </p:sp>
      <p:pic>
        <p:nvPicPr>
          <p:cNvPr id="5" name="Picture 4">
            <a:extLst>
              <a:ext uri="{FF2B5EF4-FFF2-40B4-BE49-F238E27FC236}">
                <a16:creationId xmlns:a16="http://schemas.microsoft.com/office/drawing/2014/main" id="{A4121E21-DB94-5571-726D-ADB0BC4EB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49" y="3601621"/>
            <a:ext cx="7054850" cy="2295906"/>
          </a:xfrm>
          <a:prstGeom prst="rect">
            <a:avLst/>
          </a:prstGeom>
        </p:spPr>
      </p:pic>
      <p:pic>
        <p:nvPicPr>
          <p:cNvPr id="6" name="Picture 5">
            <a:extLst>
              <a:ext uri="{FF2B5EF4-FFF2-40B4-BE49-F238E27FC236}">
                <a16:creationId xmlns:a16="http://schemas.microsoft.com/office/drawing/2014/main" id="{36705E51-3A10-DD54-0233-256AFC6A8224}"/>
              </a:ext>
            </a:extLst>
          </p:cNvPr>
          <p:cNvPicPr>
            <a:picLocks noChangeAspect="1"/>
          </p:cNvPicPr>
          <p:nvPr/>
        </p:nvPicPr>
        <p:blipFill>
          <a:blip r:embed="rId3"/>
          <a:stretch>
            <a:fillRect/>
          </a:stretch>
        </p:blipFill>
        <p:spPr>
          <a:xfrm>
            <a:off x="8330693" y="3391634"/>
            <a:ext cx="3492499" cy="2863653"/>
          </a:xfrm>
          <a:prstGeom prst="rect">
            <a:avLst/>
          </a:prstGeom>
        </p:spPr>
      </p:pic>
    </p:spTree>
    <p:extLst>
      <p:ext uri="{BB962C8B-B14F-4D97-AF65-F5344CB8AC3E}">
        <p14:creationId xmlns:p14="http://schemas.microsoft.com/office/powerpoint/2010/main" val="287755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CCEB5F-0799-8FB7-76E6-710C40BEB0C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7DCC921-B5C5-177C-7C2D-AC306E378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9468B1-7E69-AFD3-BCBD-563E81759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BCA47E52-6737-0A1B-CFDF-CA41AAD67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BF2E6C54-C3D3-8B47-BA08-B3A74FA6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5DA1078-CBEF-1BC6-A037-DB34BA1FA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511D4B5-AD9E-DEA5-5C1E-240FA544D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7155F9D-90DF-D5FC-7A50-CAA566923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F6DC6F96-D349-0A21-F0DB-A4C351429E2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Batch Normalization</a:t>
            </a:r>
          </a:p>
        </p:txBody>
      </p:sp>
      <p:pic>
        <p:nvPicPr>
          <p:cNvPr id="3" name="Picture 2">
            <a:extLst>
              <a:ext uri="{FF2B5EF4-FFF2-40B4-BE49-F238E27FC236}">
                <a16:creationId xmlns:a16="http://schemas.microsoft.com/office/drawing/2014/main" id="{A9B41E3B-BB7D-677A-D71F-1ABD94BD0630}"/>
              </a:ext>
            </a:extLst>
          </p:cNvPr>
          <p:cNvPicPr>
            <a:picLocks noChangeAspect="1"/>
          </p:cNvPicPr>
          <p:nvPr/>
        </p:nvPicPr>
        <p:blipFill>
          <a:blip r:embed="rId2"/>
          <a:stretch>
            <a:fillRect/>
          </a:stretch>
        </p:blipFill>
        <p:spPr>
          <a:xfrm>
            <a:off x="3919625" y="3417048"/>
            <a:ext cx="4352444" cy="3433184"/>
          </a:xfrm>
          <a:prstGeom prst="rect">
            <a:avLst/>
          </a:prstGeom>
        </p:spPr>
      </p:pic>
      <p:pic>
        <p:nvPicPr>
          <p:cNvPr id="5" name="Picture 4">
            <a:extLst>
              <a:ext uri="{FF2B5EF4-FFF2-40B4-BE49-F238E27FC236}">
                <a16:creationId xmlns:a16="http://schemas.microsoft.com/office/drawing/2014/main" id="{F3DD9048-01E1-B126-1A6F-28C984615D9E}"/>
              </a:ext>
            </a:extLst>
          </p:cNvPr>
          <p:cNvPicPr>
            <a:picLocks noChangeAspect="1"/>
          </p:cNvPicPr>
          <p:nvPr/>
        </p:nvPicPr>
        <p:blipFill rotWithShape="1">
          <a:blip r:embed="rId3"/>
          <a:srcRect t="-2596" b="2"/>
          <a:stretch/>
        </p:blipFill>
        <p:spPr>
          <a:xfrm>
            <a:off x="838200" y="1915041"/>
            <a:ext cx="9931399" cy="1419080"/>
          </a:xfrm>
          <a:prstGeom prst="rect">
            <a:avLst/>
          </a:prstGeom>
        </p:spPr>
      </p:pic>
      <p:sp>
        <p:nvSpPr>
          <p:cNvPr id="2" name="Rectangle 1">
            <a:extLst>
              <a:ext uri="{FF2B5EF4-FFF2-40B4-BE49-F238E27FC236}">
                <a16:creationId xmlns:a16="http://schemas.microsoft.com/office/drawing/2014/main" id="{5BFAECA1-EE04-F113-60A0-76F7CCA2FD01}"/>
              </a:ext>
            </a:extLst>
          </p:cNvPr>
          <p:cNvSpPr>
            <a:spLocks noChangeArrowheads="1"/>
          </p:cNvSpPr>
          <p:nvPr/>
        </p:nvSpPr>
        <p:spPr bwMode="auto">
          <a:xfrm>
            <a:off x="838201" y="1404283"/>
            <a:ext cx="11353494" cy="369332"/>
          </a:xfrm>
          <a:prstGeom prst="rect">
            <a:avLst/>
          </a:prstGeom>
          <a:noFill/>
          <a:ln>
            <a:noFill/>
          </a:ln>
          <a:effectLst/>
        </p:spPr>
        <p:txBody>
          <a:bodyPr vert="horz" wrap="square" lIns="12696" tIns="0" rIns="12696"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111111"/>
                </a:solidFill>
                <a:effectLst/>
                <a:latin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BatchNormalization</a:t>
            </a:r>
            <a:r>
              <a:rPr kumimoji="0" lang="en-US" altLang="en-US" sz="2400" b="0" i="0" u="none" strike="noStrike" cap="none" normalizeH="0" baseline="0" dirty="0">
                <a:ln>
                  <a:noFill/>
                </a:ln>
                <a:solidFill>
                  <a:srgbClr val="111111"/>
                </a:solidFill>
                <a:effectLst/>
                <a:latin typeface="Times New Roman" panose="02020603050405020304" pitchFamily="18" charset="0"/>
                <a:cs typeface="Times New Roman" panose="02020603050405020304" pitchFamily="18" charset="0"/>
              </a:rPr>
              <a:t> layer normalizes the activations by adjusting the mean and variance.</a:t>
            </a:r>
          </a:p>
        </p:txBody>
      </p:sp>
    </p:spTree>
    <p:extLst>
      <p:ext uri="{BB962C8B-B14F-4D97-AF65-F5344CB8AC3E}">
        <p14:creationId xmlns:p14="http://schemas.microsoft.com/office/powerpoint/2010/main" val="247138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62ED58-0FF8-4552-6AFD-719946A5AF6F}"/>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CAE9E24-19AF-9409-93C8-B10F5C321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A25B14-4BF4-E60A-84A1-98D05B83D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6EB6C7C6-58D3-3C03-BCF3-678FD09CD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7140393-654F-8DC9-A443-8BF277581A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7DA6858-1B0E-E6F7-B92A-F6BA02A7A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D221A90-ECF6-4106-7C6B-F4498EEFC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ECE4C65-3942-C01D-0FC5-16DDA8078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3A6150EB-5530-F94B-66BE-D2A000159A7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Dropout</a:t>
            </a:r>
          </a:p>
        </p:txBody>
      </p:sp>
      <p:sp>
        <p:nvSpPr>
          <p:cNvPr id="2" name="Rectangle 1">
            <a:extLst>
              <a:ext uri="{FF2B5EF4-FFF2-40B4-BE49-F238E27FC236}">
                <a16:creationId xmlns:a16="http://schemas.microsoft.com/office/drawing/2014/main" id="{FC31C932-9E69-7359-8A7F-C2DC019E3D02}"/>
              </a:ext>
            </a:extLst>
          </p:cNvPr>
          <p:cNvSpPr/>
          <p:nvPr/>
        </p:nvSpPr>
        <p:spPr>
          <a:xfrm>
            <a:off x="685800" y="1837765"/>
            <a:ext cx="10908792" cy="707886"/>
          </a:xfrm>
          <a:prstGeom prst="rect">
            <a:avLst/>
          </a:prstGeom>
        </p:spPr>
        <p:txBody>
          <a:bodyPr wrap="square">
            <a:spAutoFit/>
          </a:bodyPr>
          <a:lstStyle/>
          <a:p>
            <a:r>
              <a:rPr lang="en-US" sz="2000" dirty="0">
                <a:solidFill>
                  <a:srgbClr val="000000"/>
                </a:solidFill>
                <a:latin typeface="ArialMT"/>
              </a:rPr>
              <a:t>Connections between consecutive layers are </a:t>
            </a:r>
            <a:r>
              <a:rPr lang="en-US" sz="2000" b="1" dirty="0">
                <a:solidFill>
                  <a:srgbClr val="C10000"/>
                </a:solidFill>
                <a:latin typeface="Arial-BoldMT"/>
              </a:rPr>
              <a:t>randomly dropped </a:t>
            </a:r>
            <a:r>
              <a:rPr lang="en-US" sz="2000" dirty="0">
                <a:solidFill>
                  <a:srgbClr val="000000"/>
                </a:solidFill>
                <a:latin typeface="ArialMT"/>
              </a:rPr>
              <a:t>based on a </a:t>
            </a:r>
            <a:r>
              <a:rPr lang="en-US" sz="2000" b="1" dirty="0">
                <a:solidFill>
                  <a:srgbClr val="C10000"/>
                </a:solidFill>
                <a:latin typeface="Arial-BoldMT"/>
              </a:rPr>
              <a:t>dropout-ratio </a:t>
            </a:r>
            <a:r>
              <a:rPr lang="en-US" sz="2000" dirty="0">
                <a:solidFill>
                  <a:srgbClr val="000000"/>
                </a:solidFill>
                <a:latin typeface="ArialMT"/>
              </a:rPr>
              <a:t>and the remaining network is trained in the current iteration.</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62D02F8-6DC2-ABFD-FCA1-D1651E105330}"/>
              </a:ext>
            </a:extLst>
          </p:cNvPr>
          <p:cNvPicPr>
            <a:picLocks noChangeAspect="1"/>
          </p:cNvPicPr>
          <p:nvPr/>
        </p:nvPicPr>
        <p:blipFill>
          <a:blip r:embed="rId2"/>
          <a:stretch>
            <a:fillRect/>
          </a:stretch>
        </p:blipFill>
        <p:spPr>
          <a:xfrm>
            <a:off x="2257311" y="3930701"/>
            <a:ext cx="7894801" cy="1733245"/>
          </a:xfrm>
          <a:prstGeom prst="rect">
            <a:avLst/>
          </a:prstGeom>
        </p:spPr>
      </p:pic>
      <p:sp>
        <p:nvSpPr>
          <p:cNvPr id="5" name="Rectangle 4">
            <a:extLst>
              <a:ext uri="{FF2B5EF4-FFF2-40B4-BE49-F238E27FC236}">
                <a16:creationId xmlns:a16="http://schemas.microsoft.com/office/drawing/2014/main" id="{F4310964-8BF3-EB62-793F-74C89A4B9FFD}"/>
              </a:ext>
            </a:extLst>
          </p:cNvPr>
          <p:cNvSpPr/>
          <p:nvPr/>
        </p:nvSpPr>
        <p:spPr>
          <a:xfrm>
            <a:off x="685800" y="2782075"/>
            <a:ext cx="7670690" cy="861774"/>
          </a:xfrm>
          <a:prstGeom prst="rect">
            <a:avLst/>
          </a:prstGeom>
        </p:spPr>
        <p:txBody>
          <a:bodyPr wrap="none">
            <a:spAutoFit/>
          </a:bodyPr>
          <a:lstStyle/>
          <a:p>
            <a:r>
              <a:rPr lang="en-US" sz="2500" b="1" dirty="0">
                <a:solidFill>
                  <a:srgbClr val="1D41D6"/>
                </a:solidFill>
                <a:latin typeface="Arial-BoldMT"/>
              </a:rPr>
              <a:t>Code :</a:t>
            </a:r>
            <a:endParaRPr lang="ar-EG" sz="2500" b="1" dirty="0">
              <a:solidFill>
                <a:srgbClr val="1D41D6"/>
              </a:solidFill>
              <a:latin typeface="Arial-BoldMT"/>
            </a:endParaRPr>
          </a:p>
          <a:p>
            <a:r>
              <a:rPr lang="en-US" sz="2500" b="1" dirty="0" err="1">
                <a:solidFill>
                  <a:srgbClr val="1D41D6"/>
                </a:solidFill>
                <a:latin typeface="Arial-BoldMT"/>
              </a:rPr>
              <a:t>model.add</a:t>
            </a:r>
            <a:r>
              <a:rPr lang="en-US" sz="2500" b="1" dirty="0">
                <a:solidFill>
                  <a:srgbClr val="1D41D6"/>
                </a:solidFill>
                <a:latin typeface="Arial-BoldMT"/>
              </a:rPr>
              <a:t>(</a:t>
            </a:r>
            <a:r>
              <a:rPr lang="en-US" sz="2500" b="1" dirty="0" err="1">
                <a:solidFill>
                  <a:srgbClr val="1D41D6"/>
                </a:solidFill>
                <a:latin typeface="Arial-BoldMT"/>
              </a:rPr>
              <a:t>tensorflow.keras.layers.Dropout</a:t>
            </a:r>
            <a:r>
              <a:rPr lang="en-US" sz="2500" b="1" dirty="0">
                <a:solidFill>
                  <a:srgbClr val="1D41D6"/>
                </a:solidFill>
                <a:latin typeface="Arial-BoldMT"/>
              </a:rPr>
              <a:t>(</a:t>
            </a:r>
            <a:r>
              <a:rPr lang="en-US" sz="2500" b="1" dirty="0">
                <a:solidFill>
                  <a:srgbClr val="C10000"/>
                </a:solidFill>
                <a:latin typeface="Arial-BoldMT"/>
              </a:rPr>
              <a:t>0.3</a:t>
            </a:r>
            <a:r>
              <a:rPr lang="en-US" sz="2500" b="1" dirty="0">
                <a:solidFill>
                  <a:srgbClr val="1D41D6"/>
                </a:solidFill>
                <a:latin typeface="Arial-BoldMT"/>
              </a:rPr>
              <a:t>))</a:t>
            </a:r>
            <a:endParaRPr lang="en-US" sz="2500" dirty="0"/>
          </a:p>
        </p:txBody>
      </p:sp>
    </p:spTree>
    <p:extLst>
      <p:ext uri="{BB962C8B-B14F-4D97-AF65-F5344CB8AC3E}">
        <p14:creationId xmlns:p14="http://schemas.microsoft.com/office/powerpoint/2010/main" val="281981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01E551-765E-95D9-73F0-E4D56A937166}"/>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D41BA5-2CDD-40C3-EE31-5448BD654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196F7F-95F0-9C8E-AA2C-F5217520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9BAABCED-220C-5DF1-F01A-BA71C10558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F69FC7B-5058-DC1B-0846-12196F67B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E11CD09-2B14-7BEB-D212-0EBF9934F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9FC0CCC-CA80-5A28-E455-895DA0A48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6228325-6310-7A97-7967-A8370809BD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81A5B255-6466-8702-489F-C3651B635D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Callbacks</a:t>
            </a:r>
          </a:p>
        </p:txBody>
      </p:sp>
      <p:pic>
        <p:nvPicPr>
          <p:cNvPr id="13" name="Picture 12">
            <a:extLst>
              <a:ext uri="{FF2B5EF4-FFF2-40B4-BE49-F238E27FC236}">
                <a16:creationId xmlns:a16="http://schemas.microsoft.com/office/drawing/2014/main" id="{FC1A298F-6FE9-B1BC-ECB1-C6527C8B7192}"/>
              </a:ext>
            </a:extLst>
          </p:cNvPr>
          <p:cNvPicPr>
            <a:picLocks noChangeAspect="1"/>
          </p:cNvPicPr>
          <p:nvPr/>
        </p:nvPicPr>
        <p:blipFill>
          <a:blip r:embed="rId2"/>
          <a:stretch>
            <a:fillRect/>
          </a:stretch>
        </p:blipFill>
        <p:spPr>
          <a:xfrm>
            <a:off x="1100680" y="4639228"/>
            <a:ext cx="8316848" cy="1976996"/>
          </a:xfrm>
          <a:prstGeom prst="rect">
            <a:avLst/>
          </a:prstGeom>
        </p:spPr>
      </p:pic>
      <p:pic>
        <p:nvPicPr>
          <p:cNvPr id="14" name="Picture 13">
            <a:extLst>
              <a:ext uri="{FF2B5EF4-FFF2-40B4-BE49-F238E27FC236}">
                <a16:creationId xmlns:a16="http://schemas.microsoft.com/office/drawing/2014/main" id="{69084613-B29B-4509-5F75-ED1D41448902}"/>
              </a:ext>
            </a:extLst>
          </p:cNvPr>
          <p:cNvPicPr>
            <a:picLocks noChangeAspect="1"/>
          </p:cNvPicPr>
          <p:nvPr/>
        </p:nvPicPr>
        <p:blipFill>
          <a:blip r:embed="rId3"/>
          <a:stretch>
            <a:fillRect/>
          </a:stretch>
        </p:blipFill>
        <p:spPr>
          <a:xfrm>
            <a:off x="1100680" y="2087836"/>
            <a:ext cx="8299352" cy="1876930"/>
          </a:xfrm>
          <a:prstGeom prst="rect">
            <a:avLst/>
          </a:prstGeom>
        </p:spPr>
      </p:pic>
      <p:sp>
        <p:nvSpPr>
          <p:cNvPr id="15" name="Rectangle 2">
            <a:extLst>
              <a:ext uri="{FF2B5EF4-FFF2-40B4-BE49-F238E27FC236}">
                <a16:creationId xmlns:a16="http://schemas.microsoft.com/office/drawing/2014/main" id="{8919DEB2-026B-097B-BF65-7A4748B1D813}"/>
              </a:ext>
            </a:extLst>
          </p:cNvPr>
          <p:cNvSpPr>
            <a:spLocks noChangeArrowheads="1"/>
          </p:cNvSpPr>
          <p:nvPr/>
        </p:nvSpPr>
        <p:spPr bwMode="auto">
          <a:xfrm>
            <a:off x="1013241" y="1650735"/>
            <a:ext cx="2662908"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1. </a:t>
            </a:r>
            <a:r>
              <a:rPr kumimoji="0" lang="en-US" altLang="en-US" sz="28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EarlyStopping</a:t>
            </a:r>
            <a:r>
              <a:rPr kumimoji="0" lang="en-US" altLang="en-US" sz="1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30400B6B-BFD4-3A3F-33FF-190602D82B40}"/>
              </a:ext>
            </a:extLst>
          </p:cNvPr>
          <p:cNvSpPr>
            <a:spLocks noChangeArrowheads="1"/>
          </p:cNvSpPr>
          <p:nvPr/>
        </p:nvSpPr>
        <p:spPr bwMode="auto">
          <a:xfrm>
            <a:off x="1057266" y="4125868"/>
            <a:ext cx="370486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2. </a:t>
            </a:r>
            <a:r>
              <a:rPr kumimoji="0" lang="en-US" altLang="en-US" sz="28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ReduceLROnPlateau</a:t>
            </a:r>
            <a:r>
              <a:rPr kumimoji="0" lang="en-US" altLang="en-US" sz="1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999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E575AE-723E-A0EB-3D3D-FD2053217C6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FD7ECDC-A3DF-BA04-AB4B-0478937C8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41FA46-D792-D716-D953-E27378D09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FA2D221D-75E4-8764-8565-F697D932F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6B40B505-F08F-7323-4610-EB5C458F8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7C0FC3E-26B1-D80E-3A6B-4429474D6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46C4666D-1C10-E7F0-CC5D-77110EFD3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119C5AA-9BF0-E176-4F3C-457C8B080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FD5A43D4-B7EA-10C9-A0AC-622CFC3A1F7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Callbacks</a:t>
            </a:r>
          </a:p>
        </p:txBody>
      </p:sp>
      <p:pic>
        <p:nvPicPr>
          <p:cNvPr id="8" name="Picture 7">
            <a:extLst>
              <a:ext uri="{FF2B5EF4-FFF2-40B4-BE49-F238E27FC236}">
                <a16:creationId xmlns:a16="http://schemas.microsoft.com/office/drawing/2014/main" id="{28510338-E574-5B44-4474-AE6102D9D29D}"/>
              </a:ext>
            </a:extLst>
          </p:cNvPr>
          <p:cNvPicPr>
            <a:picLocks noChangeAspect="1"/>
          </p:cNvPicPr>
          <p:nvPr/>
        </p:nvPicPr>
        <p:blipFill>
          <a:blip r:embed="rId2"/>
          <a:stretch>
            <a:fillRect/>
          </a:stretch>
        </p:blipFill>
        <p:spPr>
          <a:xfrm>
            <a:off x="738921" y="2211355"/>
            <a:ext cx="9927468" cy="2435290"/>
          </a:xfrm>
          <a:prstGeom prst="rect">
            <a:avLst/>
          </a:prstGeom>
        </p:spPr>
      </p:pic>
      <p:pic>
        <p:nvPicPr>
          <p:cNvPr id="10" name="Picture 9">
            <a:extLst>
              <a:ext uri="{FF2B5EF4-FFF2-40B4-BE49-F238E27FC236}">
                <a16:creationId xmlns:a16="http://schemas.microsoft.com/office/drawing/2014/main" id="{72D9F005-1AFF-6111-2900-A2464716F4CD}"/>
              </a:ext>
            </a:extLst>
          </p:cNvPr>
          <p:cNvPicPr>
            <a:picLocks noChangeAspect="1"/>
          </p:cNvPicPr>
          <p:nvPr/>
        </p:nvPicPr>
        <p:blipFill>
          <a:blip r:embed="rId3"/>
          <a:stretch>
            <a:fillRect/>
          </a:stretch>
        </p:blipFill>
        <p:spPr>
          <a:xfrm>
            <a:off x="510068" y="5160088"/>
            <a:ext cx="11021963" cy="1483564"/>
          </a:xfrm>
          <a:prstGeom prst="rect">
            <a:avLst/>
          </a:prstGeom>
        </p:spPr>
      </p:pic>
      <p:sp>
        <p:nvSpPr>
          <p:cNvPr id="12" name="Rectangle 2">
            <a:extLst>
              <a:ext uri="{FF2B5EF4-FFF2-40B4-BE49-F238E27FC236}">
                <a16:creationId xmlns:a16="http://schemas.microsoft.com/office/drawing/2014/main" id="{1A68FD01-92D0-BFA6-9264-7CDD028F5C3A}"/>
              </a:ext>
            </a:extLst>
          </p:cNvPr>
          <p:cNvSpPr>
            <a:spLocks noChangeArrowheads="1"/>
          </p:cNvSpPr>
          <p:nvPr/>
        </p:nvSpPr>
        <p:spPr bwMode="auto">
          <a:xfrm>
            <a:off x="738921" y="1610782"/>
            <a:ext cx="317747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3. ModelCheckpoint</a:t>
            </a:r>
            <a:r>
              <a:rPr kumimoji="0" lang="en-US" altLang="en-US" sz="1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
        <p:nvSpPr>
          <p:cNvPr id="13" name="Rectangle 2">
            <a:extLst>
              <a:ext uri="{FF2B5EF4-FFF2-40B4-BE49-F238E27FC236}">
                <a16:creationId xmlns:a16="http://schemas.microsoft.com/office/drawing/2014/main" id="{F60B9F35-FFD8-FD1E-0C09-8379F98FCEC8}"/>
              </a:ext>
            </a:extLst>
          </p:cNvPr>
          <p:cNvSpPr>
            <a:spLocks noChangeArrowheads="1"/>
          </p:cNvSpPr>
          <p:nvPr/>
        </p:nvSpPr>
        <p:spPr bwMode="auto">
          <a:xfrm>
            <a:off x="510068" y="4646645"/>
            <a:ext cx="4192302"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800" dirty="0">
                <a:solidFill>
                  <a:srgbClr val="FF0000"/>
                </a:solidFill>
                <a:latin typeface="Times New Roman" panose="02020603050405020304" pitchFamily="18" charset="0"/>
                <a:cs typeface="Times New Roman" panose="02020603050405020304" pitchFamily="18" charset="0"/>
              </a:rPr>
              <a:t>How add in Training Model</a:t>
            </a:r>
            <a:endParaRPr kumimoji="0" lang="en-US" altLang="en-US" sz="28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397213E-95BE-2BFD-5C8D-3DFE1A29183F}"/>
              </a:ext>
            </a:extLst>
          </p:cNvPr>
          <p:cNvSpPr/>
          <p:nvPr/>
        </p:nvSpPr>
        <p:spPr>
          <a:xfrm>
            <a:off x="3685032" y="5550408"/>
            <a:ext cx="7846999" cy="78692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96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CB77C3-54C1-4B0E-A087-66ABCD74698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5A99B20-3E23-4E12-E5E8-9A6831274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87DF6FE-6ED4-9C9B-888A-33E994A0A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FDBE2106-5512-668F-A51E-5B9E9618B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B4834BC4-B47A-BE2C-FB05-9CAF733A7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2264C5F-3032-F713-4935-FD7A41551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E40302A-29D9-8921-0FD8-951645C7F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91CBFDC-002C-8AFE-C895-41BC95A53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15232C63-0341-273A-E6D5-D777A16D254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Image Augmentation </a:t>
            </a:r>
          </a:p>
        </p:txBody>
      </p:sp>
      <p:sp>
        <p:nvSpPr>
          <p:cNvPr id="2" name="Rectangle 1">
            <a:extLst>
              <a:ext uri="{FF2B5EF4-FFF2-40B4-BE49-F238E27FC236}">
                <a16:creationId xmlns:a16="http://schemas.microsoft.com/office/drawing/2014/main" id="{3194FD11-5B4E-7001-2988-D924368AA26D}"/>
              </a:ext>
            </a:extLst>
          </p:cNvPr>
          <p:cNvSpPr/>
          <p:nvPr/>
        </p:nvSpPr>
        <p:spPr>
          <a:xfrm>
            <a:off x="685800" y="1837765"/>
            <a:ext cx="10718799" cy="707886"/>
          </a:xfrm>
          <a:prstGeom prst="rect">
            <a:avLst/>
          </a:prstGeom>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Image augmentation is an engineered solution to create a new set of images by applying standard image processing methods to existing images.</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E719BB1-8FE4-1664-A893-C95E6C32F5D9}"/>
              </a:ext>
            </a:extLst>
          </p:cNvPr>
          <p:cNvPicPr>
            <a:picLocks noChangeAspect="1"/>
          </p:cNvPicPr>
          <p:nvPr/>
        </p:nvPicPr>
        <p:blipFill>
          <a:blip r:embed="rId2"/>
          <a:stretch>
            <a:fillRect/>
          </a:stretch>
        </p:blipFill>
        <p:spPr>
          <a:xfrm>
            <a:off x="5097117" y="3151763"/>
            <a:ext cx="6256683" cy="2654300"/>
          </a:xfrm>
          <a:prstGeom prst="rect">
            <a:avLst/>
          </a:prstGeom>
        </p:spPr>
      </p:pic>
      <p:sp>
        <p:nvSpPr>
          <p:cNvPr id="8" name="Rectangle 7">
            <a:extLst>
              <a:ext uri="{FF2B5EF4-FFF2-40B4-BE49-F238E27FC236}">
                <a16:creationId xmlns:a16="http://schemas.microsoft.com/office/drawing/2014/main" id="{8AA8435C-B3D5-1AA2-D9F6-A5F2AE5EE0CA}"/>
              </a:ext>
            </a:extLst>
          </p:cNvPr>
          <p:cNvSpPr/>
          <p:nvPr/>
        </p:nvSpPr>
        <p:spPr>
          <a:xfrm>
            <a:off x="685800" y="2641149"/>
            <a:ext cx="6096000" cy="2646878"/>
          </a:xfrm>
          <a:prstGeom prst="rect">
            <a:avLst/>
          </a:prstGeom>
        </p:spPr>
        <p:txBody>
          <a:bodyPr>
            <a:spAutoFit/>
          </a:bodyPr>
          <a:lstStyle/>
          <a:p>
            <a:r>
              <a:rPr lang="en-US" sz="2000" b="1" dirty="0">
                <a:solidFill>
                  <a:srgbClr val="000000"/>
                </a:solidFill>
                <a:latin typeface="Calibri" panose="020F0502020204030204" pitchFamily="34" charset="0"/>
                <a:cs typeface="+mj-cs"/>
              </a:rPr>
              <a:t>methods:</a:t>
            </a:r>
            <a:endParaRPr lang="ar-EG" sz="2000" b="1" dirty="0">
              <a:solidFill>
                <a:srgbClr val="000000"/>
              </a:solidFill>
              <a:latin typeface="Calibri" panose="020F0502020204030204" pitchFamily="34" charset="0"/>
              <a:cs typeface="+mj-cs"/>
            </a:endParaRPr>
          </a:p>
          <a:p>
            <a:r>
              <a:rPr lang="ar-EG" sz="2000" b="1" dirty="0">
                <a:solidFill>
                  <a:srgbClr val="000000"/>
                </a:solidFill>
                <a:latin typeface="Calibri" panose="020F0502020204030204" pitchFamily="34" charset="0"/>
                <a:cs typeface="+mj-cs"/>
              </a:rPr>
              <a:t>      </a:t>
            </a:r>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Rotation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Zoom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Height and width shifting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shear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Lighting transformations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Crop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Noise addition </a:t>
            </a:r>
          </a:p>
          <a:p>
            <a:pPr lvl="1"/>
            <a:r>
              <a:rPr lang="en-US" b="1" dirty="0">
                <a:solidFill>
                  <a:srgbClr val="000000"/>
                </a:solidFill>
                <a:latin typeface="Arial" panose="020B0604020202020204" pitchFamily="34" charset="0"/>
                <a:cs typeface="+mj-cs"/>
              </a:rPr>
              <a:t>–</a:t>
            </a:r>
            <a:r>
              <a:rPr lang="ar-EG" b="1" dirty="0">
                <a:solidFill>
                  <a:srgbClr val="000000"/>
                </a:solidFill>
                <a:latin typeface="Arial" panose="020B0604020202020204" pitchFamily="34" charset="0"/>
                <a:cs typeface="+mj-cs"/>
              </a:rPr>
              <a:t> </a:t>
            </a:r>
            <a:r>
              <a:rPr lang="en-US" b="1" dirty="0">
                <a:solidFill>
                  <a:srgbClr val="000000"/>
                </a:solidFill>
                <a:latin typeface="Calibri" panose="020F0502020204030204" pitchFamily="34" charset="0"/>
                <a:cs typeface="+mj-cs"/>
              </a:rPr>
              <a:t>Cutout or erasing </a:t>
            </a:r>
          </a:p>
        </p:txBody>
      </p:sp>
    </p:spTree>
    <p:extLst>
      <p:ext uri="{BB962C8B-B14F-4D97-AF65-F5344CB8AC3E}">
        <p14:creationId xmlns:p14="http://schemas.microsoft.com/office/powerpoint/2010/main" val="3059035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CECA9B-EA71-F4CB-3507-C0ACB6685B4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2F76584-D903-835F-27D0-9E87FDE95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0EB430-05A1-3B0B-5D35-CB4768D23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D52A5FCB-B229-450B-20BB-8849AC387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BA01C4B6-34B6-E4F1-608D-9A0C73A58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0B51D2D-80DE-763A-28AF-A0AF80D63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CF116D3-22C0-CF83-6258-A696E71D5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56BBF0B-E5B2-C146-B19B-9951BE8EF2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DA1923A9-0A3D-18AD-4033-6405E22DEEF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Deep learning</a:t>
            </a:r>
          </a:p>
        </p:txBody>
      </p:sp>
      <p:sp>
        <p:nvSpPr>
          <p:cNvPr id="5" name="TextBox 4">
            <a:extLst>
              <a:ext uri="{FF2B5EF4-FFF2-40B4-BE49-F238E27FC236}">
                <a16:creationId xmlns:a16="http://schemas.microsoft.com/office/drawing/2014/main" id="{DFAD3ADC-668A-6E10-DFE4-A9E9487DD6E5}"/>
              </a:ext>
            </a:extLst>
          </p:cNvPr>
          <p:cNvSpPr txBox="1"/>
          <p:nvPr/>
        </p:nvSpPr>
        <p:spPr>
          <a:xfrm>
            <a:off x="4800599" y="2377890"/>
            <a:ext cx="7391095" cy="2693045"/>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rPr>
              <a:t>Disadvantages</a:t>
            </a:r>
            <a:endParaRPr lang="en-US" sz="2000" b="1" i="0" u="none" strike="noStrike" dirty="0">
              <a:solidFill>
                <a:srgbClr val="000000"/>
              </a:solidFill>
              <a:effectLst/>
              <a:latin typeface="Times New Roman" panose="02020603050405020304" pitchFamily="18" charset="0"/>
              <a:ea typeface="Tahoma" panose="020B0604030504040204" pitchFamily="34" charset="0"/>
              <a:cs typeface="Times New Roman" panose="02020603050405020304" pitchFamily="18" charset="0"/>
            </a:endParaRPr>
          </a:p>
          <a:p>
            <a:pPr rtl="0">
              <a:spcBef>
                <a:spcPts val="0"/>
              </a:spcBef>
              <a:spcAft>
                <a:spcPts val="0"/>
              </a:spcAft>
            </a:pPr>
            <a:endParaRPr lang="en-US" sz="2400" b="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indent="-342900" rtl="0" fontAlgn="base">
              <a:spcBef>
                <a:spcPts val="0"/>
              </a:spcBef>
              <a:spcAft>
                <a:spcPts val="0"/>
              </a:spcAft>
              <a:buFont typeface="Arial" panose="020B0604020202020204" pitchFamily="34" charset="0"/>
              <a:buChar char="•"/>
            </a:pPr>
            <a:r>
              <a:rPr lang="ar-EG" sz="2400" b="0" i="0" u="none" strike="noStrike" dirty="0">
                <a:solidFill>
                  <a:srgbClr val="000000"/>
                </a:solidFill>
                <a:effectLst/>
                <a:latin typeface="Calibri" panose="020F0502020204030204" pitchFamily="34" charset="0"/>
                <a:cs typeface="+mj-cs"/>
              </a:rPr>
              <a:t>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Too dependent on the quality of training data</a:t>
            </a:r>
          </a:p>
          <a:p>
            <a:pPr marL="342900" indent="-342900"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Requires large amounts of data to generalize</a:t>
            </a:r>
          </a:p>
          <a:p>
            <a:pPr marL="342900" indent="-342900"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Models tend to be large in size</a:t>
            </a:r>
          </a:p>
          <a:p>
            <a:pPr marL="342900" indent="-342900" rtl="0" fontAlgn="base">
              <a:spcBef>
                <a:spcPts val="100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 Requires a high computing power and memory/storage</a:t>
            </a:r>
          </a:p>
        </p:txBody>
      </p:sp>
      <p:sp>
        <p:nvSpPr>
          <p:cNvPr id="11" name="TextBox 10">
            <a:extLst>
              <a:ext uri="{FF2B5EF4-FFF2-40B4-BE49-F238E27FC236}">
                <a16:creationId xmlns:a16="http://schemas.microsoft.com/office/drawing/2014/main" id="{0A8B5F4E-3C6A-F18F-9029-F1120059009E}"/>
              </a:ext>
            </a:extLst>
          </p:cNvPr>
          <p:cNvSpPr txBox="1"/>
          <p:nvPr/>
        </p:nvSpPr>
        <p:spPr>
          <a:xfrm>
            <a:off x="237744" y="2420921"/>
            <a:ext cx="4453128" cy="2318583"/>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latin typeface="Calibri" panose="020F0502020204030204" pitchFamily="34" charset="0"/>
                <a:cs typeface="+mj-cs"/>
              </a:rPr>
              <a:t>Advantages</a:t>
            </a:r>
          </a:p>
          <a:p>
            <a:pPr rtl="0">
              <a:spcBef>
                <a:spcPts val="0"/>
              </a:spcBef>
              <a:spcAft>
                <a:spcPts val="0"/>
              </a:spcAft>
            </a:pPr>
            <a:endParaRPr lang="en-US" sz="2800" b="0" dirty="0">
              <a:effectLst/>
              <a:cs typeface="+mj-cs"/>
            </a:endParaRPr>
          </a:p>
          <a:p>
            <a:pPr marL="342900" indent="-342900" fontAlgn="base">
              <a:spcBef>
                <a:spcPts val="0"/>
              </a:spcBef>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Automatic learning of features</a:t>
            </a:r>
          </a:p>
          <a:p>
            <a:pPr marL="342900" indent="-342900" fontAlgn="base">
              <a:spcBef>
                <a:spcPts val="1000"/>
              </a:spcBef>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Able to solve complex tasks</a:t>
            </a:r>
          </a:p>
          <a:p>
            <a:pPr marL="342900" indent="-342900" fontAlgn="base">
              <a:spcBef>
                <a:spcPts val="1000"/>
              </a:spcBef>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Able to generalize</a:t>
            </a:r>
          </a:p>
        </p:txBody>
      </p:sp>
    </p:spTree>
    <p:extLst>
      <p:ext uri="{BB962C8B-B14F-4D97-AF65-F5344CB8AC3E}">
        <p14:creationId xmlns:p14="http://schemas.microsoft.com/office/powerpoint/2010/main" val="3140794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447E82-012D-6F96-EBBE-8C41F98FD7F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930F488-71C0-AD2A-80D3-91247AAC8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FDFD5A9-16DF-F3C1-F3C3-032A043EA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4A7C8B0C-30DB-8B25-71BB-C686E3431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0AC04285-746A-4226-238C-9912FEBC9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91B20E1-3C31-2504-E4C9-8EF52D4A2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9E2528C-F305-960C-3E8A-BF749A551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2393C87-414D-7DDA-CC2B-E2C0722A7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6">
            <a:extLst>
              <a:ext uri="{FF2B5EF4-FFF2-40B4-BE49-F238E27FC236}">
                <a16:creationId xmlns:a16="http://schemas.microsoft.com/office/drawing/2014/main" id="{4C9A9B26-CABF-723D-0F22-58904A10EF1D}"/>
              </a:ext>
            </a:extLst>
          </p:cNvPr>
          <p:cNvSpPr>
            <a:spLocks noGrp="1"/>
          </p:cNvSpPr>
          <p:nvPr>
            <p:ph idx="1"/>
          </p:nvPr>
        </p:nvSpPr>
        <p:spPr>
          <a:xfrm>
            <a:off x="838200" y="3017520"/>
            <a:ext cx="10515600" cy="3159442"/>
          </a:xfrm>
        </p:spPr>
        <p:txBody>
          <a:bodyPr/>
          <a:lstStyle/>
          <a:p>
            <a:r>
              <a:rPr lang="en-US" dirty="0"/>
              <a:t>Kaggle is the world's largest data science community with powerful tools and resources to help you achieve your data science goals</a:t>
            </a:r>
          </a:p>
        </p:txBody>
      </p:sp>
      <p:pic>
        <p:nvPicPr>
          <p:cNvPr id="3" name="Picture 2" descr="Kaggle - Wikipedia">
            <a:extLst>
              <a:ext uri="{FF2B5EF4-FFF2-40B4-BE49-F238E27FC236}">
                <a16:creationId xmlns:a16="http://schemas.microsoft.com/office/drawing/2014/main" id="{A6723D39-BAC7-2DC3-F225-EAB61EF68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269F3A-0AF1-416E-AD18-DCBFF58AB63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C889530-D624-83BD-DD5E-FAFF3EC47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9F16AB-2348-2D0E-F0A1-A8A57D23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AC46788C-E671-E8C0-DA1C-B4B380E0B2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5409D375-2903-5369-406B-4478786DF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0F3204B-620E-78C0-E9DD-F2B98FBCB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7772055-2127-1097-59D6-21F23D3E2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CEF76CC-4327-0AA6-4D16-94D705F94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CAF1F09E-9007-5D58-3795-DBC1609BBDE9}"/>
              </a:ext>
            </a:extLst>
          </p:cNvPr>
          <p:cNvPicPr>
            <a:picLocks noGrp="1" noChangeAspect="1"/>
          </p:cNvPicPr>
          <p:nvPr>
            <p:ph idx="1"/>
          </p:nvPr>
        </p:nvPicPr>
        <p:blipFill>
          <a:blip r:embed="rId3"/>
          <a:stretch>
            <a:fillRect/>
          </a:stretch>
        </p:blipFill>
        <p:spPr>
          <a:xfrm>
            <a:off x="1295936" y="2211683"/>
            <a:ext cx="2286198" cy="4168501"/>
          </a:xfrm>
        </p:spPr>
      </p:pic>
      <p:sp>
        <p:nvSpPr>
          <p:cNvPr id="6" name="Content Placeholder 6">
            <a:extLst>
              <a:ext uri="{FF2B5EF4-FFF2-40B4-BE49-F238E27FC236}">
                <a16:creationId xmlns:a16="http://schemas.microsoft.com/office/drawing/2014/main" id="{625A12D8-C591-1411-9A62-C57FF4FB6EC8}"/>
              </a:ext>
            </a:extLst>
          </p:cNvPr>
          <p:cNvSpPr txBox="1">
            <a:spLocks/>
          </p:cNvSpPr>
          <p:nvPr/>
        </p:nvSpPr>
        <p:spPr>
          <a:xfrm>
            <a:off x="5293360" y="2854960"/>
            <a:ext cx="6995160" cy="3159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Search for datasets</a:t>
            </a:r>
          </a:p>
          <a:p>
            <a:r>
              <a:rPr lang="en-US" dirty="0"/>
              <a:t>Run your code online</a:t>
            </a:r>
          </a:p>
          <a:p>
            <a:r>
              <a:rPr lang="en-US" dirty="0"/>
              <a:t>Work with a team</a:t>
            </a:r>
          </a:p>
          <a:p>
            <a:r>
              <a:rPr lang="en-US" dirty="0"/>
              <a:t>Join competitions</a:t>
            </a:r>
          </a:p>
          <a:p>
            <a:r>
              <a:rPr lang="en-US" dirty="0"/>
              <a:t>Find lessons and tutorials</a:t>
            </a:r>
          </a:p>
          <a:p>
            <a:r>
              <a:rPr lang="en-US" dirty="0"/>
              <a:t>Find models built by others</a:t>
            </a:r>
          </a:p>
        </p:txBody>
      </p:sp>
    </p:spTree>
    <p:extLst>
      <p:ext uri="{BB962C8B-B14F-4D97-AF65-F5344CB8AC3E}">
        <p14:creationId xmlns:p14="http://schemas.microsoft.com/office/powerpoint/2010/main" val="1068043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C17E53E3-2799-3CD3-68A6-EEA0DA7FF87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Image</a:t>
            </a:r>
          </a:p>
        </p:txBody>
      </p:sp>
      <p:sp>
        <p:nvSpPr>
          <p:cNvPr id="5" name="Content Placeholder 2">
            <a:extLst>
              <a:ext uri="{FF2B5EF4-FFF2-40B4-BE49-F238E27FC236}">
                <a16:creationId xmlns:a16="http://schemas.microsoft.com/office/drawing/2014/main" id="{F7F25A51-8C64-9465-A96D-1D85BE5E785B}"/>
              </a:ext>
            </a:extLst>
          </p:cNvPr>
          <p:cNvSpPr txBox="1">
            <a:spLocks/>
          </p:cNvSpPr>
          <p:nvPr/>
        </p:nvSpPr>
        <p:spPr>
          <a:xfrm>
            <a:off x="838199" y="1825625"/>
            <a:ext cx="107746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Computers Sees An Input Image As Array Of Pixels And It Depends On The Image Resolution.</a:t>
            </a:r>
          </a:p>
          <a:p>
            <a:pPr marL="0" indent="0">
              <a:buNone/>
            </a:pPr>
            <a:r>
              <a:rPr lang="en-US" sz="2400" dirty="0">
                <a:latin typeface="Times New Roman" panose="02020603050405020304" pitchFamily="18" charset="0"/>
                <a:cs typeface="Times New Roman" panose="02020603050405020304" pitchFamily="18" charset="0"/>
              </a:rPr>
              <a:t>It Will See</a:t>
            </a:r>
          </a:p>
          <a:p>
            <a:pPr marL="0" indent="0">
              <a:buNone/>
            </a:pPr>
            <a:r>
              <a:rPr lang="en-US" sz="2400" dirty="0">
                <a:latin typeface="Times New Roman" panose="02020603050405020304" pitchFamily="18" charset="0"/>
                <a:cs typeface="Times New Roman" panose="02020603050405020304" pitchFamily="18" charset="0"/>
              </a:rPr>
              <a:t>H * W * D</a:t>
            </a:r>
          </a:p>
          <a:p>
            <a:pPr marL="0" indent="0">
              <a:buNone/>
            </a:pPr>
            <a:r>
              <a:rPr lang="en-US" sz="2400" dirty="0">
                <a:latin typeface="Times New Roman" panose="02020603050405020304" pitchFamily="18" charset="0"/>
                <a:cs typeface="Times New Roman" panose="02020603050405020304" pitchFamily="18" charset="0"/>
              </a:rPr>
              <a:t>( H = Height, W = Width, D = Dimension ).</a:t>
            </a:r>
          </a:p>
        </p:txBody>
      </p:sp>
      <p:pic>
        <p:nvPicPr>
          <p:cNvPr id="2" name="Content Placeholder 4">
            <a:extLst>
              <a:ext uri="{FF2B5EF4-FFF2-40B4-BE49-F238E27FC236}">
                <a16:creationId xmlns:a16="http://schemas.microsoft.com/office/drawing/2014/main" id="{120568E2-9634-DBFD-1357-83D29A02412D}"/>
              </a:ext>
            </a:extLst>
          </p:cNvPr>
          <p:cNvPicPr>
            <a:picLocks noChangeAspect="1"/>
          </p:cNvPicPr>
          <p:nvPr/>
        </p:nvPicPr>
        <p:blipFill>
          <a:blip r:embed="rId2"/>
          <a:stretch>
            <a:fillRect/>
          </a:stretch>
        </p:blipFill>
        <p:spPr>
          <a:xfrm>
            <a:off x="6909238" y="2786045"/>
            <a:ext cx="4703642" cy="3399630"/>
          </a:xfrm>
          <a:prstGeom prst="rect">
            <a:avLst/>
          </a:prstGeom>
        </p:spPr>
      </p:pic>
    </p:spTree>
    <p:extLst>
      <p:ext uri="{BB962C8B-B14F-4D97-AF65-F5344CB8AC3E}">
        <p14:creationId xmlns:p14="http://schemas.microsoft.com/office/powerpoint/2010/main" val="4146367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BB2F4-1828-F728-91FD-125303BBAE2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7933666-B81F-5359-3F0F-6BAC37F53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0DE185D-3154-42E7-5BD1-A03A98B8A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96B026D3-86FB-968A-6169-0264247079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124CF25-ED0F-73CA-A6D7-1222B25921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FC06DB-738E-F53D-40B0-58EB4BEC1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59847C9-0B62-C568-7918-8A552FB9A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2901DB4-FC4E-1757-DD2C-C3C80BC90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8C2381F5-6A20-8B56-DC0E-F559DA1F69F2}"/>
              </a:ext>
            </a:extLst>
          </p:cNvPr>
          <p:cNvPicPr>
            <a:picLocks noGrp="1" noChangeAspect="1"/>
          </p:cNvPicPr>
          <p:nvPr>
            <p:ph idx="1"/>
          </p:nvPr>
        </p:nvPicPr>
        <p:blipFill rotWithShape="1">
          <a:blip r:embed="rId3"/>
          <a:srcRect t="8393"/>
          <a:stretch/>
        </p:blipFill>
        <p:spPr>
          <a:xfrm>
            <a:off x="2791057" y="2621279"/>
            <a:ext cx="6609886" cy="3555683"/>
          </a:xfrm>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4704080" y="1625600"/>
            <a:ext cx="6995160" cy="650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Search or upload a dataset</a:t>
            </a:r>
          </a:p>
        </p:txBody>
      </p:sp>
    </p:spTree>
    <p:extLst>
      <p:ext uri="{BB962C8B-B14F-4D97-AF65-F5344CB8AC3E}">
        <p14:creationId xmlns:p14="http://schemas.microsoft.com/office/powerpoint/2010/main" val="395717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2ACCB-FCFA-DCA5-CFAF-6EBF5DE3BFF3}"/>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E03ED8D-A380-3F65-F711-05B4D8C7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A4D65E6-F1D8-97C4-43D7-F4A9F4817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25FF306C-4F7E-899E-33AD-A446B486B1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4BF33D0-DECC-30EF-67CA-2FDCF423A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492B7F7-C8CF-69A5-2ADB-220CF92D1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4B2FCA1-AE0B-0B50-B847-8D53B9972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B031F3D-CF30-B9A3-FF1F-9CEC5E89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3098800" y="2006600"/>
            <a:ext cx="8503920" cy="142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data description, code by others, and discussion</a:t>
            </a:r>
          </a:p>
          <a:p>
            <a:r>
              <a:rPr lang="en-US" dirty="0"/>
              <a:t>Download dataset or work online</a:t>
            </a:r>
          </a:p>
        </p:txBody>
      </p:sp>
      <p:pic>
        <p:nvPicPr>
          <p:cNvPr id="5" name="Content Placeholder 4">
            <a:extLst>
              <a:ext uri="{FF2B5EF4-FFF2-40B4-BE49-F238E27FC236}">
                <a16:creationId xmlns:a16="http://schemas.microsoft.com/office/drawing/2014/main" id="{47F165AE-E3D5-5B39-12B3-9017289023F8}"/>
              </a:ext>
            </a:extLst>
          </p:cNvPr>
          <p:cNvPicPr>
            <a:picLocks noGrp="1" noChangeAspect="1"/>
          </p:cNvPicPr>
          <p:nvPr>
            <p:ph idx="1"/>
          </p:nvPr>
        </p:nvPicPr>
        <p:blipFill>
          <a:blip r:embed="rId3"/>
          <a:stretch>
            <a:fillRect/>
          </a:stretch>
        </p:blipFill>
        <p:spPr>
          <a:xfrm>
            <a:off x="2293855" y="3187223"/>
            <a:ext cx="7604290" cy="3403283"/>
          </a:xfrm>
        </p:spPr>
      </p:pic>
    </p:spTree>
    <p:extLst>
      <p:ext uri="{BB962C8B-B14F-4D97-AF65-F5344CB8AC3E}">
        <p14:creationId xmlns:p14="http://schemas.microsoft.com/office/powerpoint/2010/main" val="3277342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A274B5-B39A-5020-5E01-A2C676CF08F5}"/>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E81CA7B-71FD-EBD3-9694-D0138BB49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266626A-908E-67B7-6B48-178E7754C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64DACD29-E92D-58F2-9F23-E6D8E533E6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F8E71116-8561-7661-C9CC-63DF25F84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9378451-6075-9104-A93E-657D00BB3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BF9173C-7885-DA55-396D-C958DE8CC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8793615-0085-2575-6896-317358EAE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2753360" y="2194192"/>
            <a:ext cx="8503920" cy="746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 online in a </a:t>
            </a:r>
            <a:r>
              <a:rPr lang="en-US" dirty="0" err="1"/>
              <a:t>jupyter</a:t>
            </a:r>
            <a:r>
              <a:rPr lang="en-US" dirty="0"/>
              <a:t>-like environment</a:t>
            </a:r>
          </a:p>
        </p:txBody>
      </p:sp>
      <p:pic>
        <p:nvPicPr>
          <p:cNvPr id="6" name="Content Placeholder 5">
            <a:extLst>
              <a:ext uri="{FF2B5EF4-FFF2-40B4-BE49-F238E27FC236}">
                <a16:creationId xmlns:a16="http://schemas.microsoft.com/office/drawing/2014/main" id="{5674AB64-F26A-4462-E925-0976FD3F344E}"/>
              </a:ext>
            </a:extLst>
          </p:cNvPr>
          <p:cNvPicPr>
            <a:picLocks noGrp="1" noChangeAspect="1"/>
          </p:cNvPicPr>
          <p:nvPr>
            <p:ph idx="1"/>
          </p:nvPr>
        </p:nvPicPr>
        <p:blipFill>
          <a:blip r:embed="rId3"/>
          <a:stretch>
            <a:fillRect/>
          </a:stretch>
        </p:blipFill>
        <p:spPr>
          <a:xfrm>
            <a:off x="975360" y="3166008"/>
            <a:ext cx="10515600" cy="3255531"/>
          </a:xfrm>
        </p:spPr>
      </p:pic>
    </p:spTree>
    <p:extLst>
      <p:ext uri="{BB962C8B-B14F-4D97-AF65-F5344CB8AC3E}">
        <p14:creationId xmlns:p14="http://schemas.microsoft.com/office/powerpoint/2010/main" val="2193316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4A7491-DDC0-4DC5-FCD1-312267B1EF61}"/>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DEE5C8-DBD0-AF72-8E34-0DD2FB24E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949CB00-3594-3A52-4C3B-87092BEE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B718859C-2370-9EC2-148F-D5599F2DD9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15B5AC40-E77E-FE0C-DF6B-D6AEA3D22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6367525-79DF-0524-62D8-CD83C3D0A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2BFCDF4-6E28-B8F6-8C35-9EEAB7C9F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E962365-DC04-D9E9-8945-64D0735FE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2753360" y="2194192"/>
            <a:ext cx="8503920" cy="746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free accelerators like GPU or TPU</a:t>
            </a:r>
          </a:p>
        </p:txBody>
      </p:sp>
      <p:pic>
        <p:nvPicPr>
          <p:cNvPr id="5" name="Content Placeholder 4">
            <a:extLst>
              <a:ext uri="{FF2B5EF4-FFF2-40B4-BE49-F238E27FC236}">
                <a16:creationId xmlns:a16="http://schemas.microsoft.com/office/drawing/2014/main" id="{B93D4029-CFF8-ACD7-1156-4E680B713F7B}"/>
              </a:ext>
            </a:extLst>
          </p:cNvPr>
          <p:cNvPicPr>
            <a:picLocks noGrp="1" noChangeAspect="1"/>
          </p:cNvPicPr>
          <p:nvPr>
            <p:ph idx="1"/>
          </p:nvPr>
        </p:nvPicPr>
        <p:blipFill>
          <a:blip r:embed="rId3"/>
          <a:stretch>
            <a:fillRect/>
          </a:stretch>
        </p:blipFill>
        <p:spPr>
          <a:xfrm>
            <a:off x="838200" y="3078634"/>
            <a:ext cx="10515600" cy="2940853"/>
          </a:xfrm>
        </p:spPr>
      </p:pic>
      <p:sp>
        <p:nvSpPr>
          <p:cNvPr id="8" name="Rectangle 7">
            <a:extLst>
              <a:ext uri="{FF2B5EF4-FFF2-40B4-BE49-F238E27FC236}">
                <a16:creationId xmlns:a16="http://schemas.microsoft.com/office/drawing/2014/main" id="{7450D167-8EC3-382B-00F0-13D02B32A70B}"/>
              </a:ext>
            </a:extLst>
          </p:cNvPr>
          <p:cNvSpPr/>
          <p:nvPr/>
        </p:nvSpPr>
        <p:spPr>
          <a:xfrm>
            <a:off x="8392160" y="4734560"/>
            <a:ext cx="3108960" cy="77216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56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2F3D66-BED4-493F-8F76-EE6804393D1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3444F36-2B64-8543-856F-E578FFB36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92F493-6841-9AAF-9397-9F89088DE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B54AE6A0-C426-C086-41EE-5B7AA907F6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CA3DC58B-55DC-637D-2391-92179AE472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DC765A0-7C50-B772-BD2B-CAF201F7C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B7D3430-BACE-0A18-A4D5-F2E35B74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3D837FB-2544-78F9-7E3A-60564065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3166947" y="2008188"/>
            <a:ext cx="8503920" cy="746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Join competitions and earn prizes</a:t>
            </a:r>
          </a:p>
        </p:txBody>
      </p:sp>
      <p:pic>
        <p:nvPicPr>
          <p:cNvPr id="6" name="Content Placeholder 5">
            <a:extLst>
              <a:ext uri="{FF2B5EF4-FFF2-40B4-BE49-F238E27FC236}">
                <a16:creationId xmlns:a16="http://schemas.microsoft.com/office/drawing/2014/main" id="{6AAB91DE-26DA-313F-DA29-F86A42CCED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4547" y="2794000"/>
            <a:ext cx="6162906" cy="3362325"/>
          </a:xfrm>
        </p:spPr>
      </p:pic>
    </p:spTree>
    <p:extLst>
      <p:ext uri="{BB962C8B-B14F-4D97-AF65-F5344CB8AC3E}">
        <p14:creationId xmlns:p14="http://schemas.microsoft.com/office/powerpoint/2010/main" val="3359559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55F6C2-AF42-F16E-50D9-2F46C68F816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D93ED94-DD02-B7C0-4C1A-880079540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42280F1-E803-28B4-9294-D7F374FED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C2004CA3-9387-2FC9-7E08-9EBBCD84B4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6F85BE8C-5E04-246B-EB71-3863F67CF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82FC78F-2116-D718-B4BD-E25C7AF7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01BC4B1-0AB5-D891-AAC3-E88EE643D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7290FF1-C0AE-5139-526B-A0E5C304A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1439747" y="2773681"/>
            <a:ext cx="8503920" cy="746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lessons and tutorials</a:t>
            </a:r>
          </a:p>
        </p:txBody>
      </p:sp>
      <p:pic>
        <p:nvPicPr>
          <p:cNvPr id="5" name="Content Placeholder 4">
            <a:extLst>
              <a:ext uri="{FF2B5EF4-FFF2-40B4-BE49-F238E27FC236}">
                <a16:creationId xmlns:a16="http://schemas.microsoft.com/office/drawing/2014/main" id="{3BC3033C-78E0-1544-325B-F39BB473CB9D}"/>
              </a:ext>
            </a:extLst>
          </p:cNvPr>
          <p:cNvPicPr>
            <a:picLocks noGrp="1" noChangeAspect="1"/>
          </p:cNvPicPr>
          <p:nvPr>
            <p:ph idx="1"/>
          </p:nvPr>
        </p:nvPicPr>
        <p:blipFill>
          <a:blip r:embed="rId3"/>
          <a:stretch>
            <a:fillRect/>
          </a:stretch>
        </p:blipFill>
        <p:spPr>
          <a:xfrm>
            <a:off x="6096000" y="1835785"/>
            <a:ext cx="4059781" cy="4351338"/>
          </a:xfrm>
        </p:spPr>
      </p:pic>
    </p:spTree>
    <p:extLst>
      <p:ext uri="{BB962C8B-B14F-4D97-AF65-F5344CB8AC3E}">
        <p14:creationId xmlns:p14="http://schemas.microsoft.com/office/powerpoint/2010/main" val="3184807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B96F3F-D25A-A20F-61D0-2B285978416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F19D3B-852B-BD21-635A-F90D7AD20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D20C4CE-54EE-7BEE-7C79-15988055D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BA838187-B7A3-3DED-EC0B-81EDB53876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C6CC3B7D-278B-2A13-7AC5-38C7668C4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835AAC6-594A-6B21-EE3C-3DF4A9FEC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20AF444-56F9-2902-7BB2-8C0F892738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3E29A5C-478F-2020-C924-B74C82594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Kaggle - Wikipedia">
            <a:extLst>
              <a:ext uri="{FF2B5EF4-FFF2-40B4-BE49-F238E27FC236}">
                <a16:creationId xmlns:a16="http://schemas.microsoft.com/office/drawing/2014/main" id="{ED1525C9-1ABE-D09B-11A0-B0C98663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360" y="838513"/>
            <a:ext cx="2927350" cy="113062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44D4C8B-DFFA-C1A2-A082-F9123BD53302}"/>
              </a:ext>
            </a:extLst>
          </p:cNvPr>
          <p:cNvSpPr txBox="1">
            <a:spLocks/>
          </p:cNvSpPr>
          <p:nvPr/>
        </p:nvSpPr>
        <p:spPr>
          <a:xfrm>
            <a:off x="4264227" y="1222376"/>
            <a:ext cx="7379133" cy="7467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discussions, ask questions and interact with the community</a:t>
            </a:r>
          </a:p>
        </p:txBody>
      </p:sp>
      <p:pic>
        <p:nvPicPr>
          <p:cNvPr id="11" name="Content Placeholder 10">
            <a:extLst>
              <a:ext uri="{FF2B5EF4-FFF2-40B4-BE49-F238E27FC236}">
                <a16:creationId xmlns:a16="http://schemas.microsoft.com/office/drawing/2014/main" id="{71AC56B5-E5D1-89B6-C47A-7C2DA9F5337E}"/>
              </a:ext>
            </a:extLst>
          </p:cNvPr>
          <p:cNvPicPr>
            <a:picLocks noGrp="1" noChangeAspect="1"/>
          </p:cNvPicPr>
          <p:nvPr>
            <p:ph idx="1"/>
          </p:nvPr>
        </p:nvPicPr>
        <p:blipFill>
          <a:blip r:embed="rId3"/>
          <a:stretch>
            <a:fillRect/>
          </a:stretch>
        </p:blipFill>
        <p:spPr>
          <a:xfrm>
            <a:off x="1307556" y="2069465"/>
            <a:ext cx="9576887" cy="4351338"/>
          </a:xfrm>
        </p:spPr>
      </p:pic>
    </p:spTree>
    <p:extLst>
      <p:ext uri="{BB962C8B-B14F-4D97-AF65-F5344CB8AC3E}">
        <p14:creationId xmlns:p14="http://schemas.microsoft.com/office/powerpoint/2010/main" val="89551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55B65-3FC7-0ED8-677A-ECB75F3BC04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470C89C-87E8-AF47-DE85-4E009676B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C69B1ED-1CC4-6098-0EEE-C94C4A3CA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021F957E-3F94-4263-3464-1AA18679A4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61CF3DE-A20D-5A2F-1961-F0B29B6950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0862EB4-4B20-0EF1-F587-C3205F463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D586A0B-2F44-7FFA-0470-DED1F9955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C431FE9-2D93-2EC5-08A4-90648C135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25EF3F-1660-A329-C9F7-64806598028E}"/>
              </a:ext>
            </a:extLst>
          </p:cNvPr>
          <p:cNvSpPr>
            <a:spLocks noGrp="1"/>
          </p:cNvSpPr>
          <p:nvPr>
            <p:ph type="title"/>
          </p:nvPr>
        </p:nvSpPr>
        <p:spPr>
          <a:xfrm>
            <a:off x="838200" y="365125"/>
            <a:ext cx="10515600" cy="1325563"/>
          </a:xfrm>
        </p:spPr>
        <p:txBody>
          <a:bodyPr/>
          <a:lstStyle/>
          <a:p>
            <a:r>
              <a:rPr lang="en-US" dirty="0"/>
              <a:t>Explore Kaggle</a:t>
            </a:r>
          </a:p>
        </p:txBody>
      </p:sp>
      <p:sp>
        <p:nvSpPr>
          <p:cNvPr id="3" name="Content Placeholder 2">
            <a:extLst>
              <a:ext uri="{FF2B5EF4-FFF2-40B4-BE49-F238E27FC236}">
                <a16:creationId xmlns:a16="http://schemas.microsoft.com/office/drawing/2014/main" id="{3DE59371-AB6C-1FFD-84D2-064A4F8444BA}"/>
              </a:ext>
            </a:extLst>
          </p:cNvPr>
          <p:cNvSpPr>
            <a:spLocks noGrp="1"/>
          </p:cNvSpPr>
          <p:nvPr>
            <p:ph idx="1"/>
          </p:nvPr>
        </p:nvSpPr>
        <p:spPr>
          <a:xfrm>
            <a:off x="838200" y="1825625"/>
            <a:ext cx="10515600" cy="4351338"/>
          </a:xfrm>
        </p:spPr>
        <p:txBody>
          <a:bodyPr/>
          <a:lstStyle/>
          <a:p>
            <a:r>
              <a:rPr lang="en-US" dirty="0"/>
              <a:t>Read more on </a:t>
            </a:r>
            <a:r>
              <a:rPr lang="en-US" dirty="0">
                <a:hlinkClick r:id="rId2"/>
              </a:rPr>
              <a:t>Kaggle: Your Home for Data Science</a:t>
            </a:r>
            <a:endParaRPr lang="en-US" dirty="0"/>
          </a:p>
        </p:txBody>
      </p:sp>
    </p:spTree>
    <p:extLst>
      <p:ext uri="{BB962C8B-B14F-4D97-AF65-F5344CB8AC3E}">
        <p14:creationId xmlns:p14="http://schemas.microsoft.com/office/powerpoint/2010/main" val="190956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9188D3-25CF-9FA6-10A8-6C58999B4B20}"/>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1A4F1B7-DC2E-1B68-8EB4-B37FFC947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5B0B8D4-5356-A985-3A69-E9A7BE792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8D979618-B03F-B8BB-5375-5CCFDCE5AB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C314921-2991-C877-5363-B7685CFAA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71CD5C7-12DF-C2E3-C7CB-DA89BB1D3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73049171-BC3D-00CD-467D-997F5A336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CF9CB53-5D8E-8E0C-1913-FEFA75F9B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11683095-33EC-7E3A-C3A2-EC6E78BB6AD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Convolutional neural network  (CNN)	</a:t>
            </a:r>
          </a:p>
        </p:txBody>
      </p:sp>
      <p:sp>
        <p:nvSpPr>
          <p:cNvPr id="5" name="Content Placeholder 2">
            <a:extLst>
              <a:ext uri="{FF2B5EF4-FFF2-40B4-BE49-F238E27FC236}">
                <a16:creationId xmlns:a16="http://schemas.microsoft.com/office/drawing/2014/main" id="{00AE9731-BD2C-4DEF-B038-DCD7893B6E37}"/>
              </a:ext>
            </a:extLst>
          </p:cNvPr>
          <p:cNvSpPr txBox="1">
            <a:spLocks/>
          </p:cNvSpPr>
          <p:nvPr/>
        </p:nvSpPr>
        <p:spPr>
          <a:xfrm>
            <a:off x="838199" y="1825625"/>
            <a:ext cx="107746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CNNs designed for working with two-dimensional image data, also they can</a:t>
            </a:r>
          </a:p>
          <a:p>
            <a:pPr marL="0" indent="0">
              <a:buNone/>
            </a:pPr>
            <a:r>
              <a:rPr lang="en-US" sz="2400" dirty="0">
                <a:latin typeface="Times New Roman" panose="02020603050405020304" pitchFamily="18" charset="0"/>
                <a:cs typeface="Times New Roman" panose="02020603050405020304" pitchFamily="18" charset="0"/>
              </a:rPr>
              <a:t>be used with one-dimensional and three-dimensional data.</a:t>
            </a:r>
          </a:p>
        </p:txBody>
      </p:sp>
      <p:pic>
        <p:nvPicPr>
          <p:cNvPr id="2" name="Content Placeholder 3">
            <a:extLst>
              <a:ext uri="{FF2B5EF4-FFF2-40B4-BE49-F238E27FC236}">
                <a16:creationId xmlns:a16="http://schemas.microsoft.com/office/drawing/2014/main" id="{68D7C88E-31E4-87FC-7DA8-89D99B1EF985}"/>
              </a:ext>
            </a:extLst>
          </p:cNvPr>
          <p:cNvPicPr>
            <a:picLocks noChangeAspect="1"/>
          </p:cNvPicPr>
          <p:nvPr/>
        </p:nvPicPr>
        <p:blipFill>
          <a:blip r:embed="rId2"/>
          <a:stretch>
            <a:fillRect/>
          </a:stretch>
        </p:blipFill>
        <p:spPr>
          <a:xfrm>
            <a:off x="897406" y="3093812"/>
            <a:ext cx="10396882" cy="3311525"/>
          </a:xfrm>
          <a:prstGeom prst="rect">
            <a:avLst/>
          </a:prstGeom>
        </p:spPr>
      </p:pic>
    </p:spTree>
    <p:extLst>
      <p:ext uri="{BB962C8B-B14F-4D97-AF65-F5344CB8AC3E}">
        <p14:creationId xmlns:p14="http://schemas.microsoft.com/office/powerpoint/2010/main" val="104232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77599-3D64-92C3-3F15-B3DFDDDE0023}"/>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E7521D-3EF6-345C-6D86-CEA27454C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916799F-A541-3C4B-2FF1-8B6196045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F23C534D-19CD-DD6F-5A79-528ACAE4CB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06295E18-C544-2125-EECE-FC1230BFE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0424455-39FB-A010-2DA0-0AC06407D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A1BABA5-2417-7A71-E778-E0195E99A8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B5469F2-6C98-9F4E-5354-1F725F271D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FACBCBBC-DD9C-BFD7-CE7A-4B0F31EEBD3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Convolutional Layers</a:t>
            </a:r>
          </a:p>
        </p:txBody>
      </p:sp>
      <p:sp>
        <p:nvSpPr>
          <p:cNvPr id="5" name="Content Placeholder 2">
            <a:extLst>
              <a:ext uri="{FF2B5EF4-FFF2-40B4-BE49-F238E27FC236}">
                <a16:creationId xmlns:a16="http://schemas.microsoft.com/office/drawing/2014/main" id="{D6980338-362F-01D6-1EF8-D231A546A904}"/>
              </a:ext>
            </a:extLst>
          </p:cNvPr>
          <p:cNvSpPr txBox="1">
            <a:spLocks/>
          </p:cNvSpPr>
          <p:nvPr/>
        </p:nvSpPr>
        <p:spPr>
          <a:xfrm>
            <a:off x="838199" y="1825625"/>
            <a:ext cx="107746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Convolution is the first layer to extract features from an input image.</a:t>
            </a:r>
          </a:p>
          <a:p>
            <a:pPr marL="0"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Convolution keeps the relationship between pixels by learning image features using small squares of input data.</a:t>
            </a:r>
          </a:p>
          <a:p>
            <a:pPr marL="0"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It is a mathematical operation that takes two inputs such as image matrix and a filter or kernel.</a:t>
            </a:r>
          </a:p>
          <a:p>
            <a:pPr marL="0" indent="0">
              <a:buNone/>
            </a:pPr>
            <a:endPar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a:p>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Contains:</a:t>
            </a:r>
          </a:p>
          <a:p>
            <a:pPr marL="457200" lvl="1"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Padding </a:t>
            </a:r>
          </a:p>
          <a:p>
            <a:pPr marL="457200" lvl="1"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Stride </a:t>
            </a:r>
          </a:p>
          <a:p>
            <a:pPr marL="457200" lvl="1" indent="0">
              <a:buNone/>
            </a:pPr>
            <a:r>
              <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Activation Function </a:t>
            </a:r>
          </a:p>
          <a:p>
            <a:pPr marL="0" indent="0">
              <a:buNone/>
            </a:pPr>
            <a:endParaRPr lang="en-US" sz="20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 name="Content Placeholder 3">
            <a:extLst>
              <a:ext uri="{FF2B5EF4-FFF2-40B4-BE49-F238E27FC236}">
                <a16:creationId xmlns:a16="http://schemas.microsoft.com/office/drawing/2014/main" id="{E8209986-8466-068A-7690-856A6770B0E4}"/>
              </a:ext>
            </a:extLst>
          </p:cNvPr>
          <p:cNvPicPr>
            <a:picLocks noChangeAspect="1"/>
          </p:cNvPicPr>
          <p:nvPr/>
        </p:nvPicPr>
        <p:blipFill>
          <a:blip r:embed="rId2"/>
          <a:stretch>
            <a:fillRect/>
          </a:stretch>
        </p:blipFill>
        <p:spPr>
          <a:xfrm>
            <a:off x="3645538" y="3659797"/>
            <a:ext cx="5160001" cy="2573334"/>
          </a:xfrm>
          <a:prstGeom prst="rect">
            <a:avLst/>
          </a:prstGeom>
        </p:spPr>
      </p:pic>
      <p:sp>
        <p:nvSpPr>
          <p:cNvPr id="8" name="Rectangle 7">
            <a:extLst>
              <a:ext uri="{FF2B5EF4-FFF2-40B4-BE49-F238E27FC236}">
                <a16:creationId xmlns:a16="http://schemas.microsoft.com/office/drawing/2014/main" id="{008B2D88-B58C-7E16-94DE-814ABF153FB1}"/>
              </a:ext>
            </a:extLst>
          </p:cNvPr>
          <p:cNvSpPr/>
          <p:nvPr/>
        </p:nvSpPr>
        <p:spPr>
          <a:xfrm>
            <a:off x="9032574" y="4716988"/>
            <a:ext cx="2869713" cy="1200329"/>
          </a:xfrm>
          <a:prstGeom prst="rect">
            <a:avLst/>
          </a:prstGeom>
        </p:spPr>
        <p:txBody>
          <a:bodyPr wrap="square">
            <a:spAutoFit/>
          </a:bodyPr>
          <a:lstStyle/>
          <a:p>
            <a:r>
              <a:rPr lang="en-US" b="1" dirty="0">
                <a:solidFill>
                  <a:srgbClr val="000000"/>
                </a:solidFill>
                <a:latin typeface="Arial-BoldMT"/>
              </a:rPr>
              <a:t>(</a:t>
            </a:r>
            <a:r>
              <a:rPr lang="en-US" b="1" dirty="0">
                <a:solidFill>
                  <a:srgbClr val="FF3300"/>
                </a:solidFill>
                <a:latin typeface="Arial-BoldMT"/>
              </a:rPr>
              <a:t>0</a:t>
            </a:r>
            <a:r>
              <a:rPr lang="en-US" b="1" dirty="0">
                <a:solidFill>
                  <a:srgbClr val="000000"/>
                </a:solidFill>
                <a:latin typeface="Arial-BoldMT"/>
              </a:rPr>
              <a:t>*0) + (</a:t>
            </a:r>
            <a:r>
              <a:rPr lang="en-US" b="1" dirty="0">
                <a:solidFill>
                  <a:srgbClr val="FF3300"/>
                </a:solidFill>
                <a:latin typeface="Arial-BoldMT"/>
              </a:rPr>
              <a:t>-1</a:t>
            </a:r>
            <a:r>
              <a:rPr lang="en-US" b="1" dirty="0">
                <a:solidFill>
                  <a:srgbClr val="000000"/>
                </a:solidFill>
                <a:latin typeface="Arial-BoldMT"/>
              </a:rPr>
              <a:t>*0) + (</a:t>
            </a:r>
            <a:r>
              <a:rPr lang="en-US" b="1" dirty="0">
                <a:solidFill>
                  <a:srgbClr val="FF3300"/>
                </a:solidFill>
                <a:latin typeface="Arial-BoldMT"/>
              </a:rPr>
              <a:t>0</a:t>
            </a:r>
            <a:r>
              <a:rPr lang="en-US" b="1" dirty="0">
                <a:solidFill>
                  <a:srgbClr val="000000"/>
                </a:solidFill>
                <a:latin typeface="Arial-BoldMT"/>
              </a:rPr>
              <a:t>*0)</a:t>
            </a:r>
          </a:p>
          <a:p>
            <a:r>
              <a:rPr lang="en-US" b="1" dirty="0">
                <a:solidFill>
                  <a:srgbClr val="000000"/>
                </a:solidFill>
                <a:latin typeface="Arial-BoldMT"/>
              </a:rPr>
              <a:t>(</a:t>
            </a:r>
            <a:r>
              <a:rPr lang="en-US" b="1" dirty="0">
                <a:solidFill>
                  <a:srgbClr val="FF3300"/>
                </a:solidFill>
                <a:latin typeface="Arial-BoldMT"/>
              </a:rPr>
              <a:t>-1</a:t>
            </a:r>
            <a:r>
              <a:rPr lang="en-US" b="1" dirty="0">
                <a:solidFill>
                  <a:srgbClr val="000000"/>
                </a:solidFill>
                <a:latin typeface="Arial-BoldMT"/>
              </a:rPr>
              <a:t>*0) + (</a:t>
            </a:r>
            <a:r>
              <a:rPr lang="en-US" b="1" dirty="0">
                <a:solidFill>
                  <a:srgbClr val="FF3300"/>
                </a:solidFill>
                <a:latin typeface="Arial-BoldMT"/>
              </a:rPr>
              <a:t>5</a:t>
            </a:r>
            <a:r>
              <a:rPr lang="en-US" b="1" dirty="0">
                <a:solidFill>
                  <a:srgbClr val="000000"/>
                </a:solidFill>
                <a:latin typeface="Arial-BoldMT"/>
              </a:rPr>
              <a:t>*60) + (</a:t>
            </a:r>
            <a:r>
              <a:rPr lang="en-US" b="1" dirty="0">
                <a:solidFill>
                  <a:srgbClr val="FF3300"/>
                </a:solidFill>
                <a:latin typeface="Arial-BoldMT"/>
              </a:rPr>
              <a:t>-1</a:t>
            </a:r>
            <a:r>
              <a:rPr lang="en-US" b="1" dirty="0">
                <a:solidFill>
                  <a:srgbClr val="000000"/>
                </a:solidFill>
                <a:latin typeface="Arial-BoldMT"/>
              </a:rPr>
              <a:t>*113)</a:t>
            </a:r>
          </a:p>
          <a:p>
            <a:r>
              <a:rPr lang="en-US" b="1" dirty="0">
                <a:solidFill>
                  <a:srgbClr val="000000"/>
                </a:solidFill>
                <a:latin typeface="Arial-BoldMT"/>
              </a:rPr>
              <a:t>(</a:t>
            </a:r>
            <a:r>
              <a:rPr lang="en-US" b="1" dirty="0">
                <a:solidFill>
                  <a:srgbClr val="FF3300"/>
                </a:solidFill>
                <a:latin typeface="Arial-BoldMT"/>
              </a:rPr>
              <a:t>0</a:t>
            </a:r>
            <a:r>
              <a:rPr lang="en-US" b="1" dirty="0">
                <a:solidFill>
                  <a:srgbClr val="000000"/>
                </a:solidFill>
                <a:latin typeface="Arial-BoldMT"/>
              </a:rPr>
              <a:t>*0) + (</a:t>
            </a:r>
            <a:r>
              <a:rPr lang="en-US" b="1" dirty="0">
                <a:solidFill>
                  <a:srgbClr val="FF3300"/>
                </a:solidFill>
                <a:latin typeface="Arial-BoldMT"/>
              </a:rPr>
              <a:t>-1</a:t>
            </a:r>
            <a:r>
              <a:rPr lang="en-US" b="1" dirty="0">
                <a:solidFill>
                  <a:srgbClr val="000000"/>
                </a:solidFill>
                <a:latin typeface="Arial-BoldMT"/>
              </a:rPr>
              <a:t>*73) + (</a:t>
            </a:r>
            <a:r>
              <a:rPr lang="en-US" b="1" dirty="0">
                <a:solidFill>
                  <a:srgbClr val="FF3300"/>
                </a:solidFill>
                <a:latin typeface="Arial-BoldMT"/>
              </a:rPr>
              <a:t>0</a:t>
            </a:r>
            <a:r>
              <a:rPr lang="en-US" b="1" dirty="0">
                <a:solidFill>
                  <a:srgbClr val="000000"/>
                </a:solidFill>
                <a:latin typeface="Arial-BoldMT"/>
              </a:rPr>
              <a:t>*121)</a:t>
            </a:r>
          </a:p>
          <a:p>
            <a:r>
              <a:rPr lang="en-US" b="1" dirty="0">
                <a:solidFill>
                  <a:srgbClr val="000000"/>
                </a:solidFill>
                <a:latin typeface="Arial-BoldMT"/>
              </a:rPr>
              <a:t>= </a:t>
            </a:r>
            <a:r>
              <a:rPr lang="en-US" b="1" dirty="0">
                <a:solidFill>
                  <a:srgbClr val="C10000"/>
                </a:solidFill>
                <a:latin typeface="Arial-BoldMT"/>
              </a:rPr>
              <a:t>114</a:t>
            </a:r>
            <a:endParaRPr lang="en-US" dirty="0"/>
          </a:p>
        </p:txBody>
      </p:sp>
    </p:spTree>
    <p:extLst>
      <p:ext uri="{BB962C8B-B14F-4D97-AF65-F5344CB8AC3E}">
        <p14:creationId xmlns:p14="http://schemas.microsoft.com/office/powerpoint/2010/main" val="2142046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52BCE9-CC8E-A05B-7B5E-2C6FC6BA6FD4}"/>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85DCAD2-13FB-41D7-9399-070EAFEDD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A9D70F5-22A1-859B-C2E3-3F078F4C0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82F259FE-79AD-BEFE-F98D-83C9B649FD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0502E477-6010-BACF-F18D-F85663499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7722AF4-FC27-ABE3-3D80-41ECAE670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693E664-BFC4-680C-49FB-B59B7C827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BFAEABF-7ADC-36E2-43B5-9C8BA30C6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BCD01568-608A-C386-3E71-F1805C0BF0C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Convolutional Layers</a:t>
            </a:r>
          </a:p>
        </p:txBody>
      </p:sp>
      <p:pic>
        <p:nvPicPr>
          <p:cNvPr id="6" name="Content Placeholder 5">
            <a:extLst>
              <a:ext uri="{FF2B5EF4-FFF2-40B4-BE49-F238E27FC236}">
                <a16:creationId xmlns:a16="http://schemas.microsoft.com/office/drawing/2014/main" id="{D552D41E-23C2-030A-A923-652CC881BD54}"/>
              </a:ext>
            </a:extLst>
          </p:cNvPr>
          <p:cNvPicPr>
            <a:picLocks noChangeAspect="1"/>
          </p:cNvPicPr>
          <p:nvPr/>
        </p:nvPicPr>
        <p:blipFill>
          <a:blip r:embed="rId2"/>
          <a:stretch>
            <a:fillRect/>
          </a:stretch>
        </p:blipFill>
        <p:spPr>
          <a:xfrm>
            <a:off x="364328" y="2641149"/>
            <a:ext cx="4827018" cy="3027154"/>
          </a:xfrm>
          <a:prstGeom prst="rect">
            <a:avLst/>
          </a:prstGeom>
        </p:spPr>
      </p:pic>
      <p:pic>
        <p:nvPicPr>
          <p:cNvPr id="7" name="Content Placeholder 3">
            <a:extLst>
              <a:ext uri="{FF2B5EF4-FFF2-40B4-BE49-F238E27FC236}">
                <a16:creationId xmlns:a16="http://schemas.microsoft.com/office/drawing/2014/main" id="{5543B354-6455-756C-6492-F0877C93D111}"/>
              </a:ext>
            </a:extLst>
          </p:cNvPr>
          <p:cNvPicPr>
            <a:picLocks noChangeAspect="1"/>
          </p:cNvPicPr>
          <p:nvPr/>
        </p:nvPicPr>
        <p:blipFill>
          <a:blip r:embed="rId3"/>
          <a:stretch>
            <a:fillRect/>
          </a:stretch>
        </p:blipFill>
        <p:spPr>
          <a:xfrm>
            <a:off x="5916216" y="2658595"/>
            <a:ext cx="6190412" cy="2884037"/>
          </a:xfrm>
          <a:prstGeom prst="rect">
            <a:avLst/>
          </a:prstGeom>
        </p:spPr>
      </p:pic>
      <p:sp>
        <p:nvSpPr>
          <p:cNvPr id="10" name="TextBox 9">
            <a:extLst>
              <a:ext uri="{FF2B5EF4-FFF2-40B4-BE49-F238E27FC236}">
                <a16:creationId xmlns:a16="http://schemas.microsoft.com/office/drawing/2014/main" id="{A065BD4E-F3E8-D233-C202-C9F81068143D}"/>
              </a:ext>
            </a:extLst>
          </p:cNvPr>
          <p:cNvSpPr txBox="1"/>
          <p:nvPr/>
        </p:nvSpPr>
        <p:spPr>
          <a:xfrm>
            <a:off x="1722222" y="1943989"/>
            <a:ext cx="2755510" cy="523220"/>
          </a:xfrm>
          <a:prstGeom prst="rect">
            <a:avLst/>
          </a:prstGeom>
          <a:noFill/>
        </p:spPr>
        <p:txBody>
          <a:bodyPr wrap="square">
            <a:spAutoFit/>
          </a:bodyPr>
          <a:lstStyle/>
          <a:p>
            <a:pPr marL="457200" lvl="1" indent="0">
              <a:buNone/>
            </a:pP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Stride </a:t>
            </a:r>
          </a:p>
        </p:txBody>
      </p:sp>
      <p:sp>
        <p:nvSpPr>
          <p:cNvPr id="12" name="TextBox 11">
            <a:extLst>
              <a:ext uri="{FF2B5EF4-FFF2-40B4-BE49-F238E27FC236}">
                <a16:creationId xmlns:a16="http://schemas.microsoft.com/office/drawing/2014/main" id="{5D589AB7-4910-F323-AC37-74A368D80360}"/>
              </a:ext>
            </a:extLst>
          </p:cNvPr>
          <p:cNvSpPr txBox="1"/>
          <p:nvPr/>
        </p:nvSpPr>
        <p:spPr>
          <a:xfrm>
            <a:off x="8716447" y="1893611"/>
            <a:ext cx="1700172" cy="523220"/>
          </a:xfrm>
          <a:prstGeom prst="rect">
            <a:avLst/>
          </a:prstGeom>
          <a:noFill/>
        </p:spPr>
        <p:txBody>
          <a:bodyPr wrap="square">
            <a:spAutoFit/>
          </a:bodyPr>
          <a:lstStyle/>
          <a:p>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Padding</a:t>
            </a:r>
            <a:endParaRPr lang="en-US" b="1" dirty="0"/>
          </a:p>
        </p:txBody>
      </p:sp>
    </p:spTree>
    <p:extLst>
      <p:ext uri="{BB962C8B-B14F-4D97-AF65-F5344CB8AC3E}">
        <p14:creationId xmlns:p14="http://schemas.microsoft.com/office/powerpoint/2010/main" val="1994272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BD7F43-025C-9491-9A6A-A862626EC99A}"/>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C5BFF8A-A218-58D1-4610-B4E1AE28D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3DEC30F-C45A-DDA5-55E1-B876B6A0D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0FA48291-A9AA-6D6D-5449-65185DD3D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74C7FA1F-1B5C-EBF8-7CE5-143B4BE93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188F449-ABDF-0D80-3AD4-07AF9569A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F2EA957-160A-2C8B-59FC-2FA787513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4B9FFA4-89BE-EF1F-897F-3378B7B0C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AF7AAF75-B9A2-8E67-4DE5-862370C122F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Convolutional Layers</a:t>
            </a:r>
          </a:p>
        </p:txBody>
      </p:sp>
      <p:pic>
        <p:nvPicPr>
          <p:cNvPr id="2" name="Content Placeholder 5">
            <a:extLst>
              <a:ext uri="{FF2B5EF4-FFF2-40B4-BE49-F238E27FC236}">
                <a16:creationId xmlns:a16="http://schemas.microsoft.com/office/drawing/2014/main" id="{A25C653F-36AA-B4E9-B103-993393ED6EE9}"/>
              </a:ext>
            </a:extLst>
          </p:cNvPr>
          <p:cNvPicPr>
            <a:picLocks noChangeAspect="1"/>
          </p:cNvPicPr>
          <p:nvPr/>
        </p:nvPicPr>
        <p:blipFill>
          <a:blip r:embed="rId2"/>
          <a:stretch>
            <a:fillRect/>
          </a:stretch>
        </p:blipFill>
        <p:spPr>
          <a:xfrm>
            <a:off x="969543" y="2191544"/>
            <a:ext cx="10252607" cy="4165599"/>
          </a:xfrm>
          <a:prstGeom prst="rect">
            <a:avLst/>
          </a:prstGeom>
        </p:spPr>
      </p:pic>
    </p:spTree>
    <p:extLst>
      <p:ext uri="{BB962C8B-B14F-4D97-AF65-F5344CB8AC3E}">
        <p14:creationId xmlns:p14="http://schemas.microsoft.com/office/powerpoint/2010/main" val="150723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7E8F3E-5410-85F5-A6C7-05D8341FD471}"/>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F517615-EA14-4649-E299-FCFBF17A7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F1BE122-B64D-ADBC-726F-00FA5B98D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0C86E671-CD55-D7D8-E375-7DD8C81134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93C6534F-131D-509F-6989-42DB7F288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C74F127-E1EA-6CFB-C5B1-3C0165835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910F0D0-4651-231D-A6A5-2B54DE252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55C01C2-AE48-C9FB-71BE-8B1843542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72855EC9-6A2A-ECF6-4E63-F7FF27A2494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Convolutional Layers</a:t>
            </a:r>
          </a:p>
        </p:txBody>
      </p:sp>
      <p:pic>
        <p:nvPicPr>
          <p:cNvPr id="3" name="Content Placeholder 11">
            <a:extLst>
              <a:ext uri="{FF2B5EF4-FFF2-40B4-BE49-F238E27FC236}">
                <a16:creationId xmlns:a16="http://schemas.microsoft.com/office/drawing/2014/main" id="{EE253BD6-C272-BEC0-0BA0-0E78774F0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50" y="3104385"/>
            <a:ext cx="10394950" cy="2224933"/>
          </a:xfrm>
          <a:prstGeom prst="rect">
            <a:avLst/>
          </a:prstGeom>
        </p:spPr>
      </p:pic>
    </p:spTree>
    <p:extLst>
      <p:ext uri="{BB962C8B-B14F-4D97-AF65-F5344CB8AC3E}">
        <p14:creationId xmlns:p14="http://schemas.microsoft.com/office/powerpoint/2010/main" val="371526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CA5C67-5C27-EA32-F52C-09B4296FE55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90BE7C-05D3-112D-CBE9-BE4AA82F1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D2C888A-24D2-E794-92FA-1169336C7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EB53E4D2-20F7-C7F5-9D70-6695A902BD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C18F2FB4-0990-1E1A-0C07-DF2B665A8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92D7650-D18E-D5CF-EC94-6B78EBED4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BE1E619-8FD3-720B-29A0-4BD60C5A2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8CA7ED0-7FBB-2890-4FEA-868A7D15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6AF4C1D1-46D8-9F4D-403C-1C8A542F8DA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Pooling Layer</a:t>
            </a:r>
          </a:p>
        </p:txBody>
      </p:sp>
      <p:sp>
        <p:nvSpPr>
          <p:cNvPr id="5" name="Content Placeholder 2">
            <a:extLst>
              <a:ext uri="{FF2B5EF4-FFF2-40B4-BE49-F238E27FC236}">
                <a16:creationId xmlns:a16="http://schemas.microsoft.com/office/drawing/2014/main" id="{9099FF3F-35B5-550E-E86B-CA417A23AA80}"/>
              </a:ext>
            </a:extLst>
          </p:cNvPr>
          <p:cNvSpPr txBox="1">
            <a:spLocks/>
          </p:cNvSpPr>
          <p:nvPr/>
        </p:nvSpPr>
        <p:spPr>
          <a:xfrm>
            <a:off x="838199" y="1825625"/>
            <a:ext cx="10774681" cy="5032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Pooling is a down-sampling operation that reduces the dimensionality of the feature map.</a:t>
            </a:r>
          </a:p>
          <a:p>
            <a:pPr marL="0" indent="0">
              <a:buNone/>
            </a:pPr>
            <a:r>
              <a:rPr lang="en-US" sz="2400" dirty="0">
                <a:latin typeface="Times New Roman" panose="02020603050405020304" pitchFamily="18" charset="0"/>
                <a:cs typeface="Times New Roman" panose="02020603050405020304" pitchFamily="18" charset="0"/>
              </a:rPr>
              <a:t>Reduce the number of parameters when the images are too large which reduces the dimensionality of each map but retains important information.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000" b="1" dirty="0">
                <a:solidFill>
                  <a:srgbClr val="000000"/>
                </a:solidFill>
                <a:latin typeface="Times New Roman" panose="02020603050405020304" pitchFamily="18" charset="0"/>
                <a:cs typeface="Times New Roman" panose="02020603050405020304" pitchFamily="18" charset="0"/>
              </a:rPr>
              <a:t>types:</a:t>
            </a:r>
          </a:p>
          <a:p>
            <a:pPr marL="457200" lvl="1" indent="0">
              <a:buNone/>
            </a:pPr>
            <a:r>
              <a:rPr lang="en-US" sz="2000" dirty="0">
                <a:solidFill>
                  <a:srgbClr val="000000"/>
                </a:solidFill>
                <a:latin typeface="Times New Roman" panose="02020603050405020304" pitchFamily="18" charset="0"/>
                <a:cs typeface="Times New Roman" panose="02020603050405020304" pitchFamily="18" charset="0"/>
              </a:rPr>
              <a:t>–Max Pooling</a:t>
            </a:r>
          </a:p>
          <a:p>
            <a:pPr marL="457200" lvl="1" indent="0">
              <a:buNone/>
            </a:pPr>
            <a:r>
              <a:rPr lang="en-US" sz="2000" dirty="0">
                <a:solidFill>
                  <a:srgbClr val="000000"/>
                </a:solidFill>
                <a:latin typeface="Times New Roman" panose="02020603050405020304" pitchFamily="18" charset="0"/>
                <a:cs typeface="Times New Roman" panose="02020603050405020304" pitchFamily="18" charset="0"/>
              </a:rPr>
              <a:t>–Average Pooling</a:t>
            </a:r>
          </a:p>
          <a:p>
            <a:pPr marL="0" indent="0">
              <a:buNone/>
            </a:pPr>
            <a:r>
              <a:rPr lang="en-US" sz="2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19A3CA7F-BC07-089C-8884-9CB5478F276E}"/>
              </a:ext>
            </a:extLst>
          </p:cNvPr>
          <p:cNvPicPr>
            <a:picLocks noChangeAspect="1"/>
          </p:cNvPicPr>
          <p:nvPr/>
        </p:nvPicPr>
        <p:blipFill>
          <a:blip r:embed="rId2"/>
          <a:stretch>
            <a:fillRect/>
          </a:stretch>
        </p:blipFill>
        <p:spPr>
          <a:xfrm>
            <a:off x="5326044" y="3634924"/>
            <a:ext cx="3844200" cy="2148717"/>
          </a:xfrm>
          <a:prstGeom prst="rect">
            <a:avLst/>
          </a:prstGeom>
        </p:spPr>
      </p:pic>
    </p:spTree>
    <p:extLst>
      <p:ext uri="{BB962C8B-B14F-4D97-AF65-F5344CB8AC3E}">
        <p14:creationId xmlns:p14="http://schemas.microsoft.com/office/powerpoint/2010/main" val="407676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1A4B10-E296-D823-43CD-8CF335B1DD2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A960FE4-5668-3A26-F94C-04B59B3CF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0BE7C3C-01A8-E42A-EBF1-E96AD4A73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8" name="Group 37">
            <a:extLst>
              <a:ext uri="{FF2B5EF4-FFF2-40B4-BE49-F238E27FC236}">
                <a16:creationId xmlns:a16="http://schemas.microsoft.com/office/drawing/2014/main" id="{380ED43C-7EC8-0E69-8EDA-4E05EC7D1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4F462F9F-BD37-CF49-DFEF-72ED6F5B0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D39F40D-382E-E513-0980-A1A8C1B87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7238D28-4521-C52F-E47C-0CF47F4F1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BF1D760-21FF-F422-0A8B-BEEA64C28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7AD0293C-BE64-DACC-A33A-FB875D0B49B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Pooling Layer</a:t>
            </a:r>
          </a:p>
        </p:txBody>
      </p:sp>
      <p:pic>
        <p:nvPicPr>
          <p:cNvPr id="7" name="Picture 6">
            <a:extLst>
              <a:ext uri="{FF2B5EF4-FFF2-40B4-BE49-F238E27FC236}">
                <a16:creationId xmlns:a16="http://schemas.microsoft.com/office/drawing/2014/main" id="{5D9E0DC7-B59D-5F9E-7A57-088AEEE71D33}"/>
              </a:ext>
            </a:extLst>
          </p:cNvPr>
          <p:cNvPicPr>
            <a:picLocks noChangeAspect="1"/>
          </p:cNvPicPr>
          <p:nvPr/>
        </p:nvPicPr>
        <p:blipFill>
          <a:blip r:embed="rId2"/>
          <a:stretch>
            <a:fillRect/>
          </a:stretch>
        </p:blipFill>
        <p:spPr>
          <a:xfrm>
            <a:off x="678069" y="2025473"/>
            <a:ext cx="10515600" cy="1962414"/>
          </a:xfrm>
          <a:prstGeom prst="rect">
            <a:avLst/>
          </a:prstGeom>
        </p:spPr>
      </p:pic>
      <p:pic>
        <p:nvPicPr>
          <p:cNvPr id="8" name="Picture 7">
            <a:extLst>
              <a:ext uri="{FF2B5EF4-FFF2-40B4-BE49-F238E27FC236}">
                <a16:creationId xmlns:a16="http://schemas.microsoft.com/office/drawing/2014/main" id="{57C24FF7-0BF7-B0E6-44AB-AF1BC40F7995}"/>
              </a:ext>
            </a:extLst>
          </p:cNvPr>
          <p:cNvPicPr>
            <a:picLocks noChangeAspect="1"/>
          </p:cNvPicPr>
          <p:nvPr/>
        </p:nvPicPr>
        <p:blipFill>
          <a:blip r:embed="rId3"/>
          <a:stretch>
            <a:fillRect/>
          </a:stretch>
        </p:blipFill>
        <p:spPr>
          <a:xfrm>
            <a:off x="678081" y="4446393"/>
            <a:ext cx="10444009" cy="1356196"/>
          </a:xfrm>
          <a:prstGeom prst="rect">
            <a:avLst/>
          </a:prstGeom>
        </p:spPr>
      </p:pic>
    </p:spTree>
    <p:extLst>
      <p:ext uri="{BB962C8B-B14F-4D97-AF65-F5344CB8AC3E}">
        <p14:creationId xmlns:p14="http://schemas.microsoft.com/office/powerpoint/2010/main" val="2547564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TotalTime>
  <Words>569</Words>
  <Application>Microsoft Office PowerPoint</Application>
  <PresentationFormat>Widescreen</PresentationFormat>
  <Paragraphs>95</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Arial-BoldMT</vt:lpstr>
      <vt:lpstr>ArialMT</vt:lpstr>
      <vt:lpstr>Calibri</vt:lpstr>
      <vt:lpstr>Calibri Light</vt:lpstr>
      <vt:lpstr>Times New Roman</vt:lpstr>
      <vt:lpstr>Office Theme</vt:lpstr>
      <vt:lpstr>Computer Vision (CV)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Explore Kaggle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(CV)</dc:title>
  <dc:creator>hossam180099@fci.bu.edu.eg</dc:creator>
  <cp:lastModifiedBy>hossam180099@fci.bu.edu.eg</cp:lastModifiedBy>
  <cp:revision>24</cp:revision>
  <dcterms:created xsi:type="dcterms:W3CDTF">2024-02-18T11:35:13Z</dcterms:created>
  <dcterms:modified xsi:type="dcterms:W3CDTF">2024-03-01T15:10:01Z</dcterms:modified>
</cp:coreProperties>
</file>